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73" r:id="rId2"/>
  </p:sldMasterIdLst>
  <p:notesMasterIdLst>
    <p:notesMasterId r:id="rId24"/>
  </p:notesMasterIdLst>
  <p:sldIdLst>
    <p:sldId id="264" r:id="rId3"/>
    <p:sldId id="265" r:id="rId4"/>
    <p:sldId id="297" r:id="rId5"/>
    <p:sldId id="281" r:id="rId6"/>
    <p:sldId id="8729" r:id="rId7"/>
    <p:sldId id="8717" r:id="rId8"/>
    <p:sldId id="8725" r:id="rId9"/>
    <p:sldId id="8730" r:id="rId10"/>
    <p:sldId id="8709" r:id="rId11"/>
    <p:sldId id="2167" r:id="rId12"/>
    <p:sldId id="8711" r:id="rId13"/>
    <p:sldId id="8731" r:id="rId14"/>
    <p:sldId id="8722" r:id="rId15"/>
    <p:sldId id="8728" r:id="rId16"/>
    <p:sldId id="8732" r:id="rId17"/>
    <p:sldId id="2678" r:id="rId18"/>
    <p:sldId id="2679" r:id="rId19"/>
    <p:sldId id="2676" r:id="rId20"/>
    <p:sldId id="261" r:id="rId21"/>
    <p:sldId id="8733" r:id="rId22"/>
    <p:sldId id="873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2467F8-ACF5-4493-9D4E-58026F309300}" v="104" dt="2019-11-20T15:23:50.510"/>
    <p1510:client id="{EC890BA6-2B68-4E0D-BB49-A021A547BF0C}" v="758" dt="2019-11-20T16:08:39.9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4" d="100"/>
          <a:sy n="154" d="100"/>
        </p:scale>
        <p:origin x="53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E12D79-BABB-4C22-826C-082620BBC5E0}" type="doc">
      <dgm:prSet loTypeId="urn:microsoft.com/office/officeart/2005/8/layout/vList5" loCatId="list" qsTypeId="urn:microsoft.com/office/officeart/2005/8/quickstyle/simple1" qsCatId="simple" csTypeId="urn:microsoft.com/office/officeart/2005/8/colors/colorful1" csCatId="colorful"/>
      <dgm:spPr/>
      <dgm:t>
        <a:bodyPr/>
        <a:lstStyle/>
        <a:p>
          <a:endParaRPr lang="en-US"/>
        </a:p>
      </dgm:t>
    </dgm:pt>
    <dgm:pt modelId="{A75FB260-1CD9-406B-9A34-6D9DA61230AF}">
      <dgm:prSet/>
      <dgm:spPr/>
      <dgm:t>
        <a:bodyPr/>
        <a:lstStyle/>
        <a:p>
          <a:r>
            <a:rPr lang="en-US"/>
            <a:t>Develop a </a:t>
          </a:r>
          <a:r>
            <a:rPr lang="en-US" b="1"/>
            <a:t>NEW</a:t>
          </a:r>
          <a:r>
            <a:rPr lang="en-US"/>
            <a:t> OSD over-the-Internet scenario</a:t>
          </a:r>
        </a:p>
      </dgm:t>
    </dgm:pt>
    <dgm:pt modelId="{BFAD2CFE-1885-4D7F-96F3-A1B95F31F9B2}" type="parTrans" cxnId="{752290E2-3956-42FB-96AD-C9F689807BF2}">
      <dgm:prSet/>
      <dgm:spPr/>
      <dgm:t>
        <a:bodyPr/>
        <a:lstStyle/>
        <a:p>
          <a:endParaRPr lang="en-US"/>
        </a:p>
      </dgm:t>
    </dgm:pt>
    <dgm:pt modelId="{BC18D7C2-264A-4854-A914-62B838BB26CC}" type="sibTrans" cxnId="{752290E2-3956-42FB-96AD-C9F689807BF2}">
      <dgm:prSet/>
      <dgm:spPr/>
      <dgm:t>
        <a:bodyPr/>
        <a:lstStyle/>
        <a:p>
          <a:endParaRPr lang="en-US"/>
        </a:p>
      </dgm:t>
    </dgm:pt>
    <dgm:pt modelId="{D2F88976-562A-45A2-948B-641BB4AD6F70}">
      <dgm:prSet/>
      <dgm:spPr/>
      <dgm:t>
        <a:bodyPr/>
        <a:lstStyle/>
        <a:p>
          <a:r>
            <a:rPr lang="en-US" b="1"/>
            <a:t>Modernize</a:t>
          </a:r>
          <a:r>
            <a:rPr lang="en-US"/>
            <a:t> the Microsoft Deployment Toolkit</a:t>
          </a:r>
        </a:p>
      </dgm:t>
    </dgm:pt>
    <dgm:pt modelId="{920C27D8-FA87-4345-BB9E-C1EED2660801}" type="parTrans" cxnId="{C76F8C2C-98A9-4D04-A232-CCDC65036AE1}">
      <dgm:prSet/>
      <dgm:spPr/>
      <dgm:t>
        <a:bodyPr/>
        <a:lstStyle/>
        <a:p>
          <a:endParaRPr lang="en-US"/>
        </a:p>
      </dgm:t>
    </dgm:pt>
    <dgm:pt modelId="{D2A539DE-5455-473C-B52C-2C8CE88E1A33}" type="sibTrans" cxnId="{C76F8C2C-98A9-4D04-A232-CCDC65036AE1}">
      <dgm:prSet/>
      <dgm:spPr/>
      <dgm:t>
        <a:bodyPr/>
        <a:lstStyle/>
        <a:p>
          <a:endParaRPr lang="en-US"/>
        </a:p>
      </dgm:t>
    </dgm:pt>
    <dgm:pt modelId="{B6AAC4AC-F423-4A02-B431-C4167A98462A}">
      <dgm:prSet/>
      <dgm:spPr/>
      <dgm:t>
        <a:bodyPr/>
        <a:lstStyle/>
        <a:p>
          <a:r>
            <a:rPr lang="en-US"/>
            <a:t>Migrate to PowerShell scripting vs VBS, WSF</a:t>
          </a:r>
        </a:p>
      </dgm:t>
    </dgm:pt>
    <dgm:pt modelId="{07D6D908-1A23-4EE4-8D40-F5A050E6EA74}" type="parTrans" cxnId="{85A58D98-4F40-4F22-9B15-07B8D3463CF9}">
      <dgm:prSet/>
      <dgm:spPr/>
      <dgm:t>
        <a:bodyPr/>
        <a:lstStyle/>
        <a:p>
          <a:endParaRPr lang="en-US"/>
        </a:p>
      </dgm:t>
    </dgm:pt>
    <dgm:pt modelId="{6A370552-EC16-4D5E-8D11-53FB9DA64948}" type="sibTrans" cxnId="{85A58D98-4F40-4F22-9B15-07B8D3463CF9}">
      <dgm:prSet/>
      <dgm:spPr/>
      <dgm:t>
        <a:bodyPr/>
        <a:lstStyle/>
        <a:p>
          <a:endParaRPr lang="en-US"/>
        </a:p>
      </dgm:t>
    </dgm:pt>
    <dgm:pt modelId="{87FF907E-B96F-4775-AC22-E3BE1C7C9AC5}">
      <dgm:prSet/>
      <dgm:spPr/>
      <dgm:t>
        <a:bodyPr/>
        <a:lstStyle/>
        <a:p>
          <a:r>
            <a:rPr lang="en-US"/>
            <a:t>Maintain MDT feature parity (as much as possible)</a:t>
          </a:r>
        </a:p>
      </dgm:t>
    </dgm:pt>
    <dgm:pt modelId="{1D87951A-0E83-496C-ADDB-923899F17786}" type="parTrans" cxnId="{68771AFA-4119-4B18-A3C7-5C7D78CAECB1}">
      <dgm:prSet/>
      <dgm:spPr/>
      <dgm:t>
        <a:bodyPr/>
        <a:lstStyle/>
        <a:p>
          <a:endParaRPr lang="en-US"/>
        </a:p>
      </dgm:t>
    </dgm:pt>
    <dgm:pt modelId="{D86F4647-F413-4265-88F5-E925CB44EDC0}" type="sibTrans" cxnId="{68771AFA-4119-4B18-A3C7-5C7D78CAECB1}">
      <dgm:prSet/>
      <dgm:spPr/>
      <dgm:t>
        <a:bodyPr/>
        <a:lstStyle/>
        <a:p>
          <a:endParaRPr lang="en-US"/>
        </a:p>
      </dgm:t>
    </dgm:pt>
    <dgm:pt modelId="{7FA8505B-179D-4E91-B29B-AE29CEBA8873}">
      <dgm:prSet/>
      <dgm:spPr/>
      <dgm:t>
        <a:bodyPr/>
        <a:lstStyle/>
        <a:p>
          <a:r>
            <a:rPr lang="en-US"/>
            <a:t>No compiled code</a:t>
          </a:r>
        </a:p>
      </dgm:t>
    </dgm:pt>
    <dgm:pt modelId="{CC8E387B-81FD-47BC-A20A-8AD321C95F34}" type="parTrans" cxnId="{AC1F94EE-C89A-40B4-8BDD-67EF44DDD053}">
      <dgm:prSet/>
      <dgm:spPr/>
      <dgm:t>
        <a:bodyPr/>
        <a:lstStyle/>
        <a:p>
          <a:endParaRPr lang="en-US"/>
        </a:p>
      </dgm:t>
    </dgm:pt>
    <dgm:pt modelId="{B0FC6E8F-3213-4DF7-8146-DC58E23132D3}" type="sibTrans" cxnId="{AC1F94EE-C89A-40B4-8BDD-67EF44DDD053}">
      <dgm:prSet/>
      <dgm:spPr/>
      <dgm:t>
        <a:bodyPr/>
        <a:lstStyle/>
        <a:p>
          <a:endParaRPr lang="en-US"/>
        </a:p>
      </dgm:t>
    </dgm:pt>
    <dgm:pt modelId="{97ACBCA3-C8CD-4B74-8327-74F91BFC1AAB}">
      <dgm:prSet/>
      <dgm:spPr/>
      <dgm:t>
        <a:bodyPr/>
        <a:lstStyle/>
        <a:p>
          <a:r>
            <a:rPr lang="en-US"/>
            <a:t>Strength, power and flexibility of PowerShell</a:t>
          </a:r>
        </a:p>
      </dgm:t>
    </dgm:pt>
    <dgm:pt modelId="{0A1EEB6F-6D01-4102-8F7D-5181F842D9B8}" type="parTrans" cxnId="{8905B42C-C885-4CFD-81BA-FF61148DE552}">
      <dgm:prSet/>
      <dgm:spPr/>
      <dgm:t>
        <a:bodyPr/>
        <a:lstStyle/>
        <a:p>
          <a:endParaRPr lang="en-US"/>
        </a:p>
      </dgm:t>
    </dgm:pt>
    <dgm:pt modelId="{3BF7372B-76B6-4058-BBF6-8CAF7C89D0B1}" type="sibTrans" cxnId="{8905B42C-C885-4CFD-81BA-FF61148DE552}">
      <dgm:prSet/>
      <dgm:spPr/>
      <dgm:t>
        <a:bodyPr/>
        <a:lstStyle/>
        <a:p>
          <a:endParaRPr lang="en-US"/>
        </a:p>
      </dgm:t>
    </dgm:pt>
    <dgm:pt modelId="{18AE6D28-E3E0-4819-BA2C-62B4FCFA59F2}">
      <dgm:prSet/>
      <dgm:spPr/>
      <dgm:t>
        <a:bodyPr/>
        <a:lstStyle/>
        <a:p>
          <a:r>
            <a:rPr lang="en-US"/>
            <a:t>In keeping with MDT design tenets</a:t>
          </a:r>
        </a:p>
      </dgm:t>
    </dgm:pt>
    <dgm:pt modelId="{6CA7CAAA-5AB5-4182-841D-F72A827FFC58}" type="parTrans" cxnId="{CA8C96CA-2143-4C47-A578-6558666E787A}">
      <dgm:prSet/>
      <dgm:spPr/>
      <dgm:t>
        <a:bodyPr/>
        <a:lstStyle/>
        <a:p>
          <a:endParaRPr lang="en-US"/>
        </a:p>
      </dgm:t>
    </dgm:pt>
    <dgm:pt modelId="{4E78A280-782F-469A-B82A-F08D153E9B82}" type="sibTrans" cxnId="{CA8C96CA-2143-4C47-A578-6558666E787A}">
      <dgm:prSet/>
      <dgm:spPr/>
      <dgm:t>
        <a:bodyPr/>
        <a:lstStyle/>
        <a:p>
          <a:endParaRPr lang="en-US"/>
        </a:p>
      </dgm:t>
    </dgm:pt>
    <dgm:pt modelId="{4CD84652-A62C-4ED5-89A0-D61E53CE91AC}">
      <dgm:prSet/>
      <dgm:spPr/>
      <dgm:t>
        <a:bodyPr/>
        <a:lstStyle/>
        <a:p>
          <a:r>
            <a:rPr lang="en-US"/>
            <a:t>PSD is an “open solution”</a:t>
          </a:r>
        </a:p>
      </dgm:t>
    </dgm:pt>
    <dgm:pt modelId="{B085B185-137C-47EC-9A16-969DFF04A868}" type="parTrans" cxnId="{A7EF93B5-D531-4E7F-BFE7-81DE28D0587C}">
      <dgm:prSet/>
      <dgm:spPr/>
      <dgm:t>
        <a:bodyPr/>
        <a:lstStyle/>
        <a:p>
          <a:endParaRPr lang="en-US"/>
        </a:p>
      </dgm:t>
    </dgm:pt>
    <dgm:pt modelId="{53A33B9C-B5C6-4AB3-AA31-6B405B509891}" type="sibTrans" cxnId="{A7EF93B5-D531-4E7F-BFE7-81DE28D0587C}">
      <dgm:prSet/>
      <dgm:spPr/>
      <dgm:t>
        <a:bodyPr/>
        <a:lstStyle/>
        <a:p>
          <a:endParaRPr lang="en-US"/>
        </a:p>
      </dgm:t>
    </dgm:pt>
    <dgm:pt modelId="{4B6FFB33-71F0-409B-AAA4-A8CF728ACD3C}">
      <dgm:prSet/>
      <dgm:spPr/>
      <dgm:t>
        <a:bodyPr/>
        <a:lstStyle/>
        <a:p>
          <a:r>
            <a:rPr lang="en-US" b="1"/>
            <a:t>Open</a:t>
          </a:r>
          <a:r>
            <a:rPr lang="en-US"/>
            <a:t> </a:t>
          </a:r>
          <a:r>
            <a:rPr lang="en-US" b="1"/>
            <a:t>Source approach</a:t>
          </a:r>
          <a:endParaRPr lang="en-US"/>
        </a:p>
      </dgm:t>
    </dgm:pt>
    <dgm:pt modelId="{B7E5B601-6E79-4BB3-B17D-FD8CA964D68D}" type="parTrans" cxnId="{114E2F72-356A-4FF7-A1CE-CB3C4432B238}">
      <dgm:prSet/>
      <dgm:spPr/>
      <dgm:t>
        <a:bodyPr/>
        <a:lstStyle/>
        <a:p>
          <a:endParaRPr lang="en-US"/>
        </a:p>
      </dgm:t>
    </dgm:pt>
    <dgm:pt modelId="{AEAB352C-4316-45E2-8F7D-B5E0FE16A465}" type="sibTrans" cxnId="{114E2F72-356A-4FF7-A1CE-CB3C4432B238}">
      <dgm:prSet/>
      <dgm:spPr/>
      <dgm:t>
        <a:bodyPr/>
        <a:lstStyle/>
        <a:p>
          <a:endParaRPr lang="en-US"/>
        </a:p>
      </dgm:t>
    </dgm:pt>
    <dgm:pt modelId="{FB665E31-42B7-4F21-9CDF-A323D0596D78}">
      <dgm:prSet/>
      <dgm:spPr/>
      <dgm:t>
        <a:bodyPr/>
        <a:lstStyle/>
        <a:p>
          <a:r>
            <a:rPr lang="en-US" b="1"/>
            <a:t>Community code development and contribution</a:t>
          </a:r>
          <a:endParaRPr lang="en-US"/>
        </a:p>
      </dgm:t>
    </dgm:pt>
    <dgm:pt modelId="{9457F328-653A-4F44-B126-FCAFB44F5290}" type="parTrans" cxnId="{768B1951-283D-4CB5-AA27-DCC01914B910}">
      <dgm:prSet/>
      <dgm:spPr/>
      <dgm:t>
        <a:bodyPr/>
        <a:lstStyle/>
        <a:p>
          <a:endParaRPr lang="en-US"/>
        </a:p>
      </dgm:t>
    </dgm:pt>
    <dgm:pt modelId="{08009B68-E604-4712-B2A9-52AD3DAE6839}" type="sibTrans" cxnId="{768B1951-283D-4CB5-AA27-DCC01914B910}">
      <dgm:prSet/>
      <dgm:spPr/>
      <dgm:t>
        <a:bodyPr/>
        <a:lstStyle/>
        <a:p>
          <a:endParaRPr lang="en-US"/>
        </a:p>
      </dgm:t>
    </dgm:pt>
    <dgm:pt modelId="{6D546D48-C63E-44C9-93E5-B483995C52E1}">
      <dgm:prSet/>
      <dgm:spPr/>
      <dgm:t>
        <a:bodyPr/>
        <a:lstStyle/>
        <a:p>
          <a:r>
            <a:rPr lang="en-US"/>
            <a:t>GitHub repository and publishing</a:t>
          </a:r>
        </a:p>
      </dgm:t>
    </dgm:pt>
    <dgm:pt modelId="{1A3117CE-BADB-48AF-B6CE-37ECFE32387F}" type="parTrans" cxnId="{2274BD54-701A-47F2-A435-50CB8CC1F71E}">
      <dgm:prSet/>
      <dgm:spPr/>
      <dgm:t>
        <a:bodyPr/>
        <a:lstStyle/>
        <a:p>
          <a:endParaRPr lang="en-US"/>
        </a:p>
      </dgm:t>
    </dgm:pt>
    <dgm:pt modelId="{A8A3E68B-83FA-4C33-8A50-E6FE7B438EAB}" type="sibTrans" cxnId="{2274BD54-701A-47F2-A435-50CB8CC1F71E}">
      <dgm:prSet/>
      <dgm:spPr/>
      <dgm:t>
        <a:bodyPr/>
        <a:lstStyle/>
        <a:p>
          <a:endParaRPr lang="en-US"/>
        </a:p>
      </dgm:t>
    </dgm:pt>
    <dgm:pt modelId="{45578FB8-8D59-4489-A0EF-486B6360228B}" type="pres">
      <dgm:prSet presAssocID="{45E12D79-BABB-4C22-826C-082620BBC5E0}" presName="Name0" presStyleCnt="0">
        <dgm:presLayoutVars>
          <dgm:dir/>
          <dgm:animLvl val="lvl"/>
          <dgm:resizeHandles val="exact"/>
        </dgm:presLayoutVars>
      </dgm:prSet>
      <dgm:spPr/>
    </dgm:pt>
    <dgm:pt modelId="{4311B55D-95AC-4E48-8B10-997DE8A37C64}" type="pres">
      <dgm:prSet presAssocID="{A75FB260-1CD9-406B-9A34-6D9DA61230AF}" presName="linNode" presStyleCnt="0"/>
      <dgm:spPr/>
    </dgm:pt>
    <dgm:pt modelId="{E3A1A159-A969-4E1F-9D72-1625DC859093}" type="pres">
      <dgm:prSet presAssocID="{A75FB260-1CD9-406B-9A34-6D9DA61230AF}" presName="parentText" presStyleLbl="node1" presStyleIdx="0" presStyleCnt="4">
        <dgm:presLayoutVars>
          <dgm:chMax val="1"/>
          <dgm:bulletEnabled val="1"/>
        </dgm:presLayoutVars>
      </dgm:prSet>
      <dgm:spPr/>
    </dgm:pt>
    <dgm:pt modelId="{757F52C3-9667-41EF-8128-C3B6B002D2EF}" type="pres">
      <dgm:prSet presAssocID="{BC18D7C2-264A-4854-A914-62B838BB26CC}" presName="sp" presStyleCnt="0"/>
      <dgm:spPr/>
    </dgm:pt>
    <dgm:pt modelId="{B97B7F2C-7AE3-4C42-8852-162E6A77DCA0}" type="pres">
      <dgm:prSet presAssocID="{D2F88976-562A-45A2-948B-641BB4AD6F70}" presName="linNode" presStyleCnt="0"/>
      <dgm:spPr/>
    </dgm:pt>
    <dgm:pt modelId="{2E6897E5-7311-41F5-88A0-04D767992DEC}" type="pres">
      <dgm:prSet presAssocID="{D2F88976-562A-45A2-948B-641BB4AD6F70}" presName="parentText" presStyleLbl="node1" presStyleIdx="1" presStyleCnt="4">
        <dgm:presLayoutVars>
          <dgm:chMax val="1"/>
          <dgm:bulletEnabled val="1"/>
        </dgm:presLayoutVars>
      </dgm:prSet>
      <dgm:spPr/>
    </dgm:pt>
    <dgm:pt modelId="{70C92457-3413-4843-A876-AE8456DC9AB9}" type="pres">
      <dgm:prSet presAssocID="{D2F88976-562A-45A2-948B-641BB4AD6F70}" presName="descendantText" presStyleLbl="alignAccFollowNode1" presStyleIdx="0" presStyleCnt="3">
        <dgm:presLayoutVars>
          <dgm:bulletEnabled val="1"/>
        </dgm:presLayoutVars>
      </dgm:prSet>
      <dgm:spPr/>
    </dgm:pt>
    <dgm:pt modelId="{89E065F6-F705-426B-A2A4-792E68D3D4A3}" type="pres">
      <dgm:prSet presAssocID="{D2A539DE-5455-473C-B52C-2C8CE88E1A33}" presName="sp" presStyleCnt="0"/>
      <dgm:spPr/>
    </dgm:pt>
    <dgm:pt modelId="{320FE3F0-D98E-4094-B2EA-E54C9FF611B0}" type="pres">
      <dgm:prSet presAssocID="{7FA8505B-179D-4E91-B29B-AE29CEBA8873}" presName="linNode" presStyleCnt="0"/>
      <dgm:spPr/>
    </dgm:pt>
    <dgm:pt modelId="{DCE5C10F-62CE-4596-B59C-71F24C0BFB04}" type="pres">
      <dgm:prSet presAssocID="{7FA8505B-179D-4E91-B29B-AE29CEBA8873}" presName="parentText" presStyleLbl="node1" presStyleIdx="2" presStyleCnt="4">
        <dgm:presLayoutVars>
          <dgm:chMax val="1"/>
          <dgm:bulletEnabled val="1"/>
        </dgm:presLayoutVars>
      </dgm:prSet>
      <dgm:spPr/>
    </dgm:pt>
    <dgm:pt modelId="{201DC72F-B7DE-403F-9389-754A76AFD2B6}" type="pres">
      <dgm:prSet presAssocID="{7FA8505B-179D-4E91-B29B-AE29CEBA8873}" presName="descendantText" presStyleLbl="alignAccFollowNode1" presStyleIdx="1" presStyleCnt="3">
        <dgm:presLayoutVars>
          <dgm:bulletEnabled val="1"/>
        </dgm:presLayoutVars>
      </dgm:prSet>
      <dgm:spPr/>
    </dgm:pt>
    <dgm:pt modelId="{ED5C769C-E706-4FE5-9535-2777F94AE559}" type="pres">
      <dgm:prSet presAssocID="{B0FC6E8F-3213-4DF7-8146-DC58E23132D3}" presName="sp" presStyleCnt="0"/>
      <dgm:spPr/>
    </dgm:pt>
    <dgm:pt modelId="{FE29AA28-2E86-479E-A685-40DE3B0BC0D3}" type="pres">
      <dgm:prSet presAssocID="{4CD84652-A62C-4ED5-89A0-D61E53CE91AC}" presName="linNode" presStyleCnt="0"/>
      <dgm:spPr/>
    </dgm:pt>
    <dgm:pt modelId="{E17EC2F6-E8D8-41B6-8FF5-C2A210EEAE8A}" type="pres">
      <dgm:prSet presAssocID="{4CD84652-A62C-4ED5-89A0-D61E53CE91AC}" presName="parentText" presStyleLbl="node1" presStyleIdx="3" presStyleCnt="4">
        <dgm:presLayoutVars>
          <dgm:chMax val="1"/>
          <dgm:bulletEnabled val="1"/>
        </dgm:presLayoutVars>
      </dgm:prSet>
      <dgm:spPr/>
    </dgm:pt>
    <dgm:pt modelId="{BF042C11-EBCC-44E9-A4EB-27334876B8B0}" type="pres">
      <dgm:prSet presAssocID="{4CD84652-A62C-4ED5-89A0-D61E53CE91AC}" presName="descendantText" presStyleLbl="alignAccFollowNode1" presStyleIdx="2" presStyleCnt="3">
        <dgm:presLayoutVars>
          <dgm:bulletEnabled val="1"/>
        </dgm:presLayoutVars>
      </dgm:prSet>
      <dgm:spPr/>
    </dgm:pt>
  </dgm:ptLst>
  <dgm:cxnLst>
    <dgm:cxn modelId="{9D10F103-3F08-4046-B035-CE83CC47FBD4}" type="presOf" srcId="{4CD84652-A62C-4ED5-89A0-D61E53CE91AC}" destId="{E17EC2F6-E8D8-41B6-8FF5-C2A210EEAE8A}" srcOrd="0" destOrd="0" presId="urn:microsoft.com/office/officeart/2005/8/layout/vList5"/>
    <dgm:cxn modelId="{39F41421-82EC-4786-80B3-1093096BFA1A}" type="presOf" srcId="{45E12D79-BABB-4C22-826C-082620BBC5E0}" destId="{45578FB8-8D59-4489-A0EF-486B6360228B}" srcOrd="0" destOrd="0" presId="urn:microsoft.com/office/officeart/2005/8/layout/vList5"/>
    <dgm:cxn modelId="{C76F8C2C-98A9-4D04-A232-CCDC65036AE1}" srcId="{45E12D79-BABB-4C22-826C-082620BBC5E0}" destId="{D2F88976-562A-45A2-948B-641BB4AD6F70}" srcOrd="1" destOrd="0" parTransId="{920C27D8-FA87-4345-BB9E-C1EED2660801}" sibTransId="{D2A539DE-5455-473C-B52C-2C8CE88E1A33}"/>
    <dgm:cxn modelId="{8905B42C-C885-4CFD-81BA-FF61148DE552}" srcId="{7FA8505B-179D-4E91-B29B-AE29CEBA8873}" destId="{97ACBCA3-C8CD-4B74-8327-74F91BFC1AAB}" srcOrd="0" destOrd="0" parTransId="{0A1EEB6F-6D01-4102-8F7D-5181F842D9B8}" sibTransId="{3BF7372B-76B6-4058-BBF6-8CAF7C89D0B1}"/>
    <dgm:cxn modelId="{6A59B06C-5B2C-45DD-9E04-486FFD310740}" type="presOf" srcId="{87FF907E-B96F-4775-AC22-E3BE1C7C9AC5}" destId="{70C92457-3413-4843-A876-AE8456DC9AB9}" srcOrd="0" destOrd="1" presId="urn:microsoft.com/office/officeart/2005/8/layout/vList5"/>
    <dgm:cxn modelId="{768B1951-283D-4CB5-AA27-DCC01914B910}" srcId="{4CD84652-A62C-4ED5-89A0-D61E53CE91AC}" destId="{FB665E31-42B7-4F21-9CDF-A323D0596D78}" srcOrd="1" destOrd="0" parTransId="{9457F328-653A-4F44-B126-FCAFB44F5290}" sibTransId="{08009B68-E604-4712-B2A9-52AD3DAE6839}"/>
    <dgm:cxn modelId="{114E2F72-356A-4FF7-A1CE-CB3C4432B238}" srcId="{4CD84652-A62C-4ED5-89A0-D61E53CE91AC}" destId="{4B6FFB33-71F0-409B-AAA4-A8CF728ACD3C}" srcOrd="0" destOrd="0" parTransId="{B7E5B601-6E79-4BB3-B17D-FD8CA964D68D}" sibTransId="{AEAB352C-4316-45E2-8F7D-B5E0FE16A465}"/>
    <dgm:cxn modelId="{01F8DB52-7553-4553-9904-19F7DCDCA5CC}" type="presOf" srcId="{D2F88976-562A-45A2-948B-641BB4AD6F70}" destId="{2E6897E5-7311-41F5-88A0-04D767992DEC}" srcOrd="0" destOrd="0" presId="urn:microsoft.com/office/officeart/2005/8/layout/vList5"/>
    <dgm:cxn modelId="{2274BD54-701A-47F2-A435-50CB8CC1F71E}" srcId="{4CD84652-A62C-4ED5-89A0-D61E53CE91AC}" destId="{6D546D48-C63E-44C9-93E5-B483995C52E1}" srcOrd="2" destOrd="0" parTransId="{1A3117CE-BADB-48AF-B6CE-37ECFE32387F}" sibTransId="{A8A3E68B-83FA-4C33-8A50-E6FE7B438EAB}"/>
    <dgm:cxn modelId="{06F74858-547D-47F5-892D-7619AEC20318}" type="presOf" srcId="{4B6FFB33-71F0-409B-AAA4-A8CF728ACD3C}" destId="{BF042C11-EBCC-44E9-A4EB-27334876B8B0}" srcOrd="0" destOrd="0" presId="urn:microsoft.com/office/officeart/2005/8/layout/vList5"/>
    <dgm:cxn modelId="{A5F28F83-F732-4E9A-907C-0325A0DFC3D2}" type="presOf" srcId="{7FA8505B-179D-4E91-B29B-AE29CEBA8873}" destId="{DCE5C10F-62CE-4596-B59C-71F24C0BFB04}" srcOrd="0" destOrd="0" presId="urn:microsoft.com/office/officeart/2005/8/layout/vList5"/>
    <dgm:cxn modelId="{3C08178A-FF93-4347-BC30-1C533AB21AEB}" type="presOf" srcId="{A75FB260-1CD9-406B-9A34-6D9DA61230AF}" destId="{E3A1A159-A969-4E1F-9D72-1625DC859093}" srcOrd="0" destOrd="0" presId="urn:microsoft.com/office/officeart/2005/8/layout/vList5"/>
    <dgm:cxn modelId="{A3AF6195-C4B1-4E59-A10C-0ABF526AE632}" type="presOf" srcId="{97ACBCA3-C8CD-4B74-8327-74F91BFC1AAB}" destId="{201DC72F-B7DE-403F-9389-754A76AFD2B6}" srcOrd="0" destOrd="0" presId="urn:microsoft.com/office/officeart/2005/8/layout/vList5"/>
    <dgm:cxn modelId="{85A58D98-4F40-4F22-9B15-07B8D3463CF9}" srcId="{D2F88976-562A-45A2-948B-641BB4AD6F70}" destId="{B6AAC4AC-F423-4A02-B431-C4167A98462A}" srcOrd="0" destOrd="0" parTransId="{07D6D908-1A23-4EE4-8D40-F5A050E6EA74}" sibTransId="{6A370552-EC16-4D5E-8D11-53FB9DA64948}"/>
    <dgm:cxn modelId="{878570AC-8441-4079-930A-1A6D84D8F7CD}" type="presOf" srcId="{FB665E31-42B7-4F21-9CDF-A323D0596D78}" destId="{BF042C11-EBCC-44E9-A4EB-27334876B8B0}" srcOrd="0" destOrd="1" presId="urn:microsoft.com/office/officeart/2005/8/layout/vList5"/>
    <dgm:cxn modelId="{A7EF93B5-D531-4E7F-BFE7-81DE28D0587C}" srcId="{45E12D79-BABB-4C22-826C-082620BBC5E0}" destId="{4CD84652-A62C-4ED5-89A0-D61E53CE91AC}" srcOrd="3" destOrd="0" parTransId="{B085B185-137C-47EC-9A16-969DFF04A868}" sibTransId="{53A33B9C-B5C6-4AB3-AA31-6B405B509891}"/>
    <dgm:cxn modelId="{98848DBD-3823-427A-86EC-46900AD313EC}" type="presOf" srcId="{6D546D48-C63E-44C9-93E5-B483995C52E1}" destId="{BF042C11-EBCC-44E9-A4EB-27334876B8B0}" srcOrd="0" destOrd="2" presId="urn:microsoft.com/office/officeart/2005/8/layout/vList5"/>
    <dgm:cxn modelId="{38EFFAC4-8E44-4271-9608-0DE860F44BCD}" type="presOf" srcId="{18AE6D28-E3E0-4819-BA2C-62B4FCFA59F2}" destId="{201DC72F-B7DE-403F-9389-754A76AFD2B6}" srcOrd="0" destOrd="1" presId="urn:microsoft.com/office/officeart/2005/8/layout/vList5"/>
    <dgm:cxn modelId="{CA8C96CA-2143-4C47-A578-6558666E787A}" srcId="{7FA8505B-179D-4E91-B29B-AE29CEBA8873}" destId="{18AE6D28-E3E0-4819-BA2C-62B4FCFA59F2}" srcOrd="1" destOrd="0" parTransId="{6CA7CAAA-5AB5-4182-841D-F72A827FFC58}" sibTransId="{4E78A280-782F-469A-B82A-F08D153E9B82}"/>
    <dgm:cxn modelId="{BD5593DC-5BDB-4F8A-BBF1-910F1D222C84}" type="presOf" srcId="{B6AAC4AC-F423-4A02-B431-C4167A98462A}" destId="{70C92457-3413-4843-A876-AE8456DC9AB9}" srcOrd="0" destOrd="0" presId="urn:microsoft.com/office/officeart/2005/8/layout/vList5"/>
    <dgm:cxn modelId="{752290E2-3956-42FB-96AD-C9F689807BF2}" srcId="{45E12D79-BABB-4C22-826C-082620BBC5E0}" destId="{A75FB260-1CD9-406B-9A34-6D9DA61230AF}" srcOrd="0" destOrd="0" parTransId="{BFAD2CFE-1885-4D7F-96F3-A1B95F31F9B2}" sibTransId="{BC18D7C2-264A-4854-A914-62B838BB26CC}"/>
    <dgm:cxn modelId="{AC1F94EE-C89A-40B4-8BDD-67EF44DDD053}" srcId="{45E12D79-BABB-4C22-826C-082620BBC5E0}" destId="{7FA8505B-179D-4E91-B29B-AE29CEBA8873}" srcOrd="2" destOrd="0" parTransId="{CC8E387B-81FD-47BC-A20A-8AD321C95F34}" sibTransId="{B0FC6E8F-3213-4DF7-8146-DC58E23132D3}"/>
    <dgm:cxn modelId="{68771AFA-4119-4B18-A3C7-5C7D78CAECB1}" srcId="{D2F88976-562A-45A2-948B-641BB4AD6F70}" destId="{87FF907E-B96F-4775-AC22-E3BE1C7C9AC5}" srcOrd="1" destOrd="0" parTransId="{1D87951A-0E83-496C-ADDB-923899F17786}" sibTransId="{D86F4647-F413-4265-88F5-E925CB44EDC0}"/>
    <dgm:cxn modelId="{D8743F65-5C06-45AB-B6B2-4CCE7C65E29D}" type="presParOf" srcId="{45578FB8-8D59-4489-A0EF-486B6360228B}" destId="{4311B55D-95AC-4E48-8B10-997DE8A37C64}" srcOrd="0" destOrd="0" presId="urn:microsoft.com/office/officeart/2005/8/layout/vList5"/>
    <dgm:cxn modelId="{CDA394EA-BFF4-4120-BD0E-DFEA44076A4A}" type="presParOf" srcId="{4311B55D-95AC-4E48-8B10-997DE8A37C64}" destId="{E3A1A159-A969-4E1F-9D72-1625DC859093}" srcOrd="0" destOrd="0" presId="urn:microsoft.com/office/officeart/2005/8/layout/vList5"/>
    <dgm:cxn modelId="{A36F7A2D-417A-4745-B399-7ED1F5B9B8E8}" type="presParOf" srcId="{45578FB8-8D59-4489-A0EF-486B6360228B}" destId="{757F52C3-9667-41EF-8128-C3B6B002D2EF}" srcOrd="1" destOrd="0" presId="urn:microsoft.com/office/officeart/2005/8/layout/vList5"/>
    <dgm:cxn modelId="{29E7ED6A-79F6-4F5A-A5EF-91C4EF23941C}" type="presParOf" srcId="{45578FB8-8D59-4489-A0EF-486B6360228B}" destId="{B97B7F2C-7AE3-4C42-8852-162E6A77DCA0}" srcOrd="2" destOrd="0" presId="urn:microsoft.com/office/officeart/2005/8/layout/vList5"/>
    <dgm:cxn modelId="{76BB00AE-2A27-48DA-8F5F-BA690436F34F}" type="presParOf" srcId="{B97B7F2C-7AE3-4C42-8852-162E6A77DCA0}" destId="{2E6897E5-7311-41F5-88A0-04D767992DEC}" srcOrd="0" destOrd="0" presId="urn:microsoft.com/office/officeart/2005/8/layout/vList5"/>
    <dgm:cxn modelId="{2B2C2FE7-CB4D-4A5F-9BE9-D027754059C4}" type="presParOf" srcId="{B97B7F2C-7AE3-4C42-8852-162E6A77DCA0}" destId="{70C92457-3413-4843-A876-AE8456DC9AB9}" srcOrd="1" destOrd="0" presId="urn:microsoft.com/office/officeart/2005/8/layout/vList5"/>
    <dgm:cxn modelId="{D31EC844-9672-419E-A483-F76D371D8774}" type="presParOf" srcId="{45578FB8-8D59-4489-A0EF-486B6360228B}" destId="{89E065F6-F705-426B-A2A4-792E68D3D4A3}" srcOrd="3" destOrd="0" presId="urn:microsoft.com/office/officeart/2005/8/layout/vList5"/>
    <dgm:cxn modelId="{F4DC6FC2-7F4E-431F-A71A-AC341C8B06C5}" type="presParOf" srcId="{45578FB8-8D59-4489-A0EF-486B6360228B}" destId="{320FE3F0-D98E-4094-B2EA-E54C9FF611B0}" srcOrd="4" destOrd="0" presId="urn:microsoft.com/office/officeart/2005/8/layout/vList5"/>
    <dgm:cxn modelId="{A9A424DF-7773-41AA-AFF1-83B1975A1F82}" type="presParOf" srcId="{320FE3F0-D98E-4094-B2EA-E54C9FF611B0}" destId="{DCE5C10F-62CE-4596-B59C-71F24C0BFB04}" srcOrd="0" destOrd="0" presId="urn:microsoft.com/office/officeart/2005/8/layout/vList5"/>
    <dgm:cxn modelId="{D2A086A2-0F60-4244-9415-E6779F878FAC}" type="presParOf" srcId="{320FE3F0-D98E-4094-B2EA-E54C9FF611B0}" destId="{201DC72F-B7DE-403F-9389-754A76AFD2B6}" srcOrd="1" destOrd="0" presId="urn:microsoft.com/office/officeart/2005/8/layout/vList5"/>
    <dgm:cxn modelId="{76C6289B-B69E-485E-9604-456AA88E2E10}" type="presParOf" srcId="{45578FB8-8D59-4489-A0EF-486B6360228B}" destId="{ED5C769C-E706-4FE5-9535-2777F94AE559}" srcOrd="5" destOrd="0" presId="urn:microsoft.com/office/officeart/2005/8/layout/vList5"/>
    <dgm:cxn modelId="{ABA40F10-1C92-4BAD-A5C8-0A61D2AD144E}" type="presParOf" srcId="{45578FB8-8D59-4489-A0EF-486B6360228B}" destId="{FE29AA28-2E86-479E-A685-40DE3B0BC0D3}" srcOrd="6" destOrd="0" presId="urn:microsoft.com/office/officeart/2005/8/layout/vList5"/>
    <dgm:cxn modelId="{766B2983-11F7-4589-B0B3-CC3B94FFFA7D}" type="presParOf" srcId="{FE29AA28-2E86-479E-A685-40DE3B0BC0D3}" destId="{E17EC2F6-E8D8-41B6-8FF5-C2A210EEAE8A}" srcOrd="0" destOrd="0" presId="urn:microsoft.com/office/officeart/2005/8/layout/vList5"/>
    <dgm:cxn modelId="{F473D74F-A499-4C75-A118-13D45149C662}" type="presParOf" srcId="{FE29AA28-2E86-479E-A685-40DE3B0BC0D3}" destId="{BF042C11-EBCC-44E9-A4EB-27334876B8B0}"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A1A159-A969-4E1F-9D72-1625DC859093}">
      <dsp:nvSpPr>
        <dsp:cNvPr id="0" name=""/>
        <dsp:cNvSpPr/>
      </dsp:nvSpPr>
      <dsp:spPr>
        <a:xfrm>
          <a:off x="0" y="2177"/>
          <a:ext cx="3616001" cy="104746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a:t>Develop a </a:t>
          </a:r>
          <a:r>
            <a:rPr lang="en-US" sz="2200" b="1" kern="1200"/>
            <a:t>NEW</a:t>
          </a:r>
          <a:r>
            <a:rPr lang="en-US" sz="2200" kern="1200"/>
            <a:t> OSD over-the-Internet scenario</a:t>
          </a:r>
        </a:p>
      </dsp:txBody>
      <dsp:txXfrm>
        <a:off x="51133" y="53310"/>
        <a:ext cx="3513735" cy="945199"/>
      </dsp:txXfrm>
    </dsp:sp>
    <dsp:sp modelId="{70C92457-3413-4843-A876-AE8456DC9AB9}">
      <dsp:nvSpPr>
        <dsp:cNvPr id="0" name=""/>
        <dsp:cNvSpPr/>
      </dsp:nvSpPr>
      <dsp:spPr>
        <a:xfrm rot="5400000">
          <a:off x="6411238" y="-1588473"/>
          <a:ext cx="837972" cy="6428446"/>
        </a:xfrm>
        <a:prstGeom prst="round2Same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a:t>Migrate to PowerShell scripting vs VBS, WSF</a:t>
          </a:r>
        </a:p>
        <a:p>
          <a:pPr marL="114300" lvl="1" indent="-114300" algn="l" defTabSz="666750">
            <a:lnSpc>
              <a:spcPct val="90000"/>
            </a:lnSpc>
            <a:spcBef>
              <a:spcPct val="0"/>
            </a:spcBef>
            <a:spcAft>
              <a:spcPct val="15000"/>
            </a:spcAft>
            <a:buChar char="•"/>
          </a:pPr>
          <a:r>
            <a:rPr lang="en-US" sz="1500" kern="1200"/>
            <a:t>Maintain MDT feature parity (as much as possible)</a:t>
          </a:r>
        </a:p>
      </dsp:txBody>
      <dsp:txXfrm rot="-5400000">
        <a:off x="3616001" y="1247670"/>
        <a:ext cx="6387540" cy="756160"/>
      </dsp:txXfrm>
    </dsp:sp>
    <dsp:sp modelId="{2E6897E5-7311-41F5-88A0-04D767992DEC}">
      <dsp:nvSpPr>
        <dsp:cNvPr id="0" name=""/>
        <dsp:cNvSpPr/>
      </dsp:nvSpPr>
      <dsp:spPr>
        <a:xfrm>
          <a:off x="0" y="1102016"/>
          <a:ext cx="3616001" cy="1047465"/>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kern="1200"/>
            <a:t>Modernize</a:t>
          </a:r>
          <a:r>
            <a:rPr lang="en-US" sz="2200" kern="1200"/>
            <a:t> the Microsoft Deployment Toolkit</a:t>
          </a:r>
        </a:p>
      </dsp:txBody>
      <dsp:txXfrm>
        <a:off x="51133" y="1153149"/>
        <a:ext cx="3513735" cy="945199"/>
      </dsp:txXfrm>
    </dsp:sp>
    <dsp:sp modelId="{201DC72F-B7DE-403F-9389-754A76AFD2B6}">
      <dsp:nvSpPr>
        <dsp:cNvPr id="0" name=""/>
        <dsp:cNvSpPr/>
      </dsp:nvSpPr>
      <dsp:spPr>
        <a:xfrm rot="5400000">
          <a:off x="6411238" y="-488634"/>
          <a:ext cx="837972" cy="6428446"/>
        </a:xfrm>
        <a:prstGeom prst="round2SameRect">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a:t>Strength, power and flexibility of PowerShell</a:t>
          </a:r>
        </a:p>
        <a:p>
          <a:pPr marL="114300" lvl="1" indent="-114300" algn="l" defTabSz="666750">
            <a:lnSpc>
              <a:spcPct val="90000"/>
            </a:lnSpc>
            <a:spcBef>
              <a:spcPct val="0"/>
            </a:spcBef>
            <a:spcAft>
              <a:spcPct val="15000"/>
            </a:spcAft>
            <a:buChar char="•"/>
          </a:pPr>
          <a:r>
            <a:rPr lang="en-US" sz="1500" kern="1200"/>
            <a:t>In keeping with MDT design tenets</a:t>
          </a:r>
        </a:p>
      </dsp:txBody>
      <dsp:txXfrm rot="-5400000">
        <a:off x="3616001" y="2347509"/>
        <a:ext cx="6387540" cy="756160"/>
      </dsp:txXfrm>
    </dsp:sp>
    <dsp:sp modelId="{DCE5C10F-62CE-4596-B59C-71F24C0BFB04}">
      <dsp:nvSpPr>
        <dsp:cNvPr id="0" name=""/>
        <dsp:cNvSpPr/>
      </dsp:nvSpPr>
      <dsp:spPr>
        <a:xfrm>
          <a:off x="0" y="2201855"/>
          <a:ext cx="3616001" cy="1047465"/>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a:t>No compiled code</a:t>
          </a:r>
        </a:p>
      </dsp:txBody>
      <dsp:txXfrm>
        <a:off x="51133" y="2252988"/>
        <a:ext cx="3513735" cy="945199"/>
      </dsp:txXfrm>
    </dsp:sp>
    <dsp:sp modelId="{BF042C11-EBCC-44E9-A4EB-27334876B8B0}">
      <dsp:nvSpPr>
        <dsp:cNvPr id="0" name=""/>
        <dsp:cNvSpPr/>
      </dsp:nvSpPr>
      <dsp:spPr>
        <a:xfrm rot="5400000">
          <a:off x="6411238" y="611204"/>
          <a:ext cx="837972" cy="6428446"/>
        </a:xfrm>
        <a:prstGeom prst="round2Same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b="1" kern="1200"/>
            <a:t>Open</a:t>
          </a:r>
          <a:r>
            <a:rPr lang="en-US" sz="1500" kern="1200"/>
            <a:t> </a:t>
          </a:r>
          <a:r>
            <a:rPr lang="en-US" sz="1500" b="1" kern="1200"/>
            <a:t>Source approach</a:t>
          </a:r>
          <a:endParaRPr lang="en-US" sz="1500" kern="1200"/>
        </a:p>
        <a:p>
          <a:pPr marL="114300" lvl="1" indent="-114300" algn="l" defTabSz="666750">
            <a:lnSpc>
              <a:spcPct val="90000"/>
            </a:lnSpc>
            <a:spcBef>
              <a:spcPct val="0"/>
            </a:spcBef>
            <a:spcAft>
              <a:spcPct val="15000"/>
            </a:spcAft>
            <a:buChar char="•"/>
          </a:pPr>
          <a:r>
            <a:rPr lang="en-US" sz="1500" b="1" kern="1200"/>
            <a:t>Community code development and contribution</a:t>
          </a:r>
          <a:endParaRPr lang="en-US" sz="1500" kern="1200"/>
        </a:p>
        <a:p>
          <a:pPr marL="114300" lvl="1" indent="-114300" algn="l" defTabSz="666750">
            <a:lnSpc>
              <a:spcPct val="90000"/>
            </a:lnSpc>
            <a:spcBef>
              <a:spcPct val="0"/>
            </a:spcBef>
            <a:spcAft>
              <a:spcPct val="15000"/>
            </a:spcAft>
            <a:buChar char="•"/>
          </a:pPr>
          <a:r>
            <a:rPr lang="en-US" sz="1500" kern="1200"/>
            <a:t>GitHub repository and publishing</a:t>
          </a:r>
        </a:p>
      </dsp:txBody>
      <dsp:txXfrm rot="-5400000">
        <a:off x="3616001" y="3447347"/>
        <a:ext cx="6387540" cy="756160"/>
      </dsp:txXfrm>
    </dsp:sp>
    <dsp:sp modelId="{E17EC2F6-E8D8-41B6-8FF5-C2A210EEAE8A}">
      <dsp:nvSpPr>
        <dsp:cNvPr id="0" name=""/>
        <dsp:cNvSpPr/>
      </dsp:nvSpPr>
      <dsp:spPr>
        <a:xfrm>
          <a:off x="0" y="3301694"/>
          <a:ext cx="3616001" cy="1047465"/>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a:t>PSD is an “open solution”</a:t>
          </a:r>
        </a:p>
      </dsp:txBody>
      <dsp:txXfrm>
        <a:off x="51133" y="3352827"/>
        <a:ext cx="3513735" cy="94519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png>
</file>

<file path=ppt/media/image12.png>
</file>

<file path=ppt/media/image13.jpeg>
</file>

<file path=ppt/media/image2.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6BB16A-798E-4D19-93FC-353E9813A23F}" type="datetimeFigureOut">
              <a:rPr lang="en-US" smtClean="0"/>
              <a:t>11/23/2019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C80E09-7588-4576-BE24-11AD83B57988}" type="slidenum">
              <a:rPr lang="en-US" smtClean="0"/>
              <a:t>‹#›</a:t>
            </a:fld>
            <a:endParaRPr lang="en-US"/>
          </a:p>
        </p:txBody>
      </p:sp>
    </p:spTree>
    <p:extLst>
      <p:ext uri="{BB962C8B-B14F-4D97-AF65-F5344CB8AC3E}">
        <p14:creationId xmlns:p14="http://schemas.microsoft.com/office/powerpoint/2010/main" val="354598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C80E09-7588-4576-BE24-11AD83B57988}" type="slidenum">
              <a:rPr lang="en-US" smtClean="0"/>
              <a:t>1</a:t>
            </a:fld>
            <a:endParaRPr lang="en-US"/>
          </a:p>
        </p:txBody>
      </p:sp>
    </p:spTree>
    <p:extLst>
      <p:ext uri="{BB962C8B-B14F-4D97-AF65-F5344CB8AC3E}">
        <p14:creationId xmlns:p14="http://schemas.microsoft.com/office/powerpoint/2010/main" val="41625028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C80E09-7588-4576-BE24-11AD83B57988}" type="slidenum">
              <a:rPr lang="en-US" smtClean="0"/>
              <a:t>12</a:t>
            </a:fld>
            <a:endParaRPr lang="en-US"/>
          </a:p>
        </p:txBody>
      </p:sp>
    </p:spTree>
    <p:extLst>
      <p:ext uri="{BB962C8B-B14F-4D97-AF65-F5344CB8AC3E}">
        <p14:creationId xmlns:p14="http://schemas.microsoft.com/office/powerpoint/2010/main" val="3605041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11/23/2019 9:59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13</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657795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11/23/2019 9:59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14</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4927173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C80E09-7588-4576-BE24-11AD83B57988}" type="slidenum">
              <a:rPr lang="en-US" smtClean="0"/>
              <a:t>20</a:t>
            </a:fld>
            <a:endParaRPr lang="en-US"/>
          </a:p>
        </p:txBody>
      </p:sp>
    </p:spTree>
    <p:extLst>
      <p:ext uri="{BB962C8B-B14F-4D97-AF65-F5344CB8AC3E}">
        <p14:creationId xmlns:p14="http://schemas.microsoft.com/office/powerpoint/2010/main" val="322641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C80E09-7588-4576-BE24-11AD83B57988}" type="slidenum">
              <a:rPr lang="en-US" smtClean="0"/>
              <a:t>21</a:t>
            </a:fld>
            <a:endParaRPr lang="en-US"/>
          </a:p>
        </p:txBody>
      </p:sp>
    </p:spTree>
    <p:extLst>
      <p:ext uri="{BB962C8B-B14F-4D97-AF65-F5344CB8AC3E}">
        <p14:creationId xmlns:p14="http://schemas.microsoft.com/office/powerpoint/2010/main" val="1817859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C80E09-7588-4576-BE24-11AD83B57988}" type="slidenum">
              <a:rPr lang="en-US" smtClean="0"/>
              <a:t>2</a:t>
            </a:fld>
            <a:endParaRPr lang="en-US"/>
          </a:p>
        </p:txBody>
      </p:sp>
    </p:spTree>
    <p:extLst>
      <p:ext uri="{BB962C8B-B14F-4D97-AF65-F5344CB8AC3E}">
        <p14:creationId xmlns:p14="http://schemas.microsoft.com/office/powerpoint/2010/main" val="25790142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C80E09-7588-4576-BE24-11AD83B57988}" type="slidenum">
              <a:rPr lang="en-US" smtClean="0"/>
              <a:t>3</a:t>
            </a:fld>
            <a:endParaRPr lang="en-US"/>
          </a:p>
        </p:txBody>
      </p:sp>
    </p:spTree>
    <p:extLst>
      <p:ext uri="{BB962C8B-B14F-4D97-AF65-F5344CB8AC3E}">
        <p14:creationId xmlns:p14="http://schemas.microsoft.com/office/powerpoint/2010/main" val="543988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B1A414-BB4E-4FD3-A83D-8E0EBBC0AA31}"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2568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C80E09-7588-4576-BE24-11AD83B57988}" type="slidenum">
              <a:rPr lang="en-US" smtClean="0"/>
              <a:t>5</a:t>
            </a:fld>
            <a:endParaRPr lang="en-US"/>
          </a:p>
        </p:txBody>
      </p:sp>
    </p:spTree>
    <p:extLst>
      <p:ext uri="{BB962C8B-B14F-4D97-AF65-F5344CB8AC3E}">
        <p14:creationId xmlns:p14="http://schemas.microsoft.com/office/powerpoint/2010/main" val="2151577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11/23/2019 9:59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876882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11/23/2019 9:59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7</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545100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11/23/2019 9:59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8</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1920786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900" kern="1200">
              <a:solidFill>
                <a:schemeClr val="tx1"/>
              </a:solidFill>
              <a:latin typeface="Segoe UI" pitchFamily="34" charset="0"/>
              <a:ea typeface="+mn-ea"/>
              <a:cs typeface="+mn-cs"/>
            </a:endParaRPr>
          </a:p>
        </p:txBody>
      </p:sp>
      <p:sp>
        <p:nvSpPr>
          <p:cNvPr id="5" name="Date Placeholder 4"/>
          <p:cNvSpPr>
            <a:spLocks noGrp="1"/>
          </p:cNvSpPr>
          <p:nvPr>
            <p:ph type="dt"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F22B3E36-5CE0-4CB7-82DE-38A88C71BFA8}"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11/23/2019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b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8" name="Header Placeholder 7"/>
          <p:cNvSpPr>
            <a:spLocks noGrp="1"/>
          </p:cNvSpPr>
          <p:nvPr>
            <p:ph type="hdr" sz="quarter" idx="13"/>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 Ready 15</a:t>
            </a:r>
          </a:p>
        </p:txBody>
      </p:sp>
    </p:spTree>
    <p:extLst>
      <p:ext uri="{BB962C8B-B14F-4D97-AF65-F5344CB8AC3E}">
        <p14:creationId xmlns:p14="http://schemas.microsoft.com/office/powerpoint/2010/main" val="46024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solidFill>
                  <a:schemeClr val="bg1">
                    <a:lumMod val="95000"/>
                  </a:schemeClr>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rgbClr val="DDDDDD"/>
                </a:solidFill>
              </a:defRPr>
            </a:lvl1pPr>
            <a:lvl2pPr>
              <a:defRPr>
                <a:solidFill>
                  <a:srgbClr val="DDDDDD"/>
                </a:solidFill>
              </a:defRPr>
            </a:lvl2pPr>
            <a:lvl3pPr>
              <a:defRPr>
                <a:solidFill>
                  <a:srgbClr val="DDDDDD"/>
                </a:solidFill>
              </a:defRPr>
            </a:lvl3pPr>
            <a:lvl4pPr>
              <a:defRPr>
                <a:solidFill>
                  <a:srgbClr val="DDDDDD"/>
                </a:solidFill>
              </a:defRPr>
            </a:lvl4pPr>
            <a:lvl5pPr>
              <a:defRPr>
                <a:solidFill>
                  <a:srgbClr val="DDDDDD"/>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2462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03F3274D-8F90-4F75-B990-F6B7A291DE2C}"/>
              </a:ext>
            </a:extLst>
          </p:cNvPr>
          <p:cNvSpPr>
            <a:spLocks noGrp="1"/>
          </p:cNvSpPr>
          <p:nvPr>
            <p:ph type="title" hasCustomPrompt="1"/>
          </p:nvPr>
        </p:nvSpPr>
        <p:spPr>
          <a:xfrm>
            <a:off x="429383" y="437538"/>
            <a:ext cx="11333080" cy="742300"/>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195912924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546066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D66C-28C5-41B9-A8B9-EAA28CC368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F32E17-1DC3-4C76-B29B-CED2C86418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C73C55-C63F-4333-AE20-B46B1784286B}"/>
              </a:ext>
            </a:extLst>
          </p:cNvPr>
          <p:cNvSpPr>
            <a:spLocks noGrp="1"/>
          </p:cNvSpPr>
          <p:nvPr>
            <p:ph type="dt" sz="half" idx="10"/>
          </p:nvPr>
        </p:nvSpPr>
        <p:spPr/>
        <p:txBody>
          <a:bodyPr/>
          <a:lstStyle/>
          <a:p>
            <a:fld id="{AA0A1839-2C6D-4F7C-92FF-CDF8EECD0027}" type="datetimeFigureOut">
              <a:rPr lang="en-US" smtClean="0"/>
              <a:t>11/23/2019</a:t>
            </a:fld>
            <a:endParaRPr lang="en-US"/>
          </a:p>
        </p:txBody>
      </p:sp>
      <p:sp>
        <p:nvSpPr>
          <p:cNvPr id="5" name="Footer Placeholder 4">
            <a:extLst>
              <a:ext uri="{FF2B5EF4-FFF2-40B4-BE49-F238E27FC236}">
                <a16:creationId xmlns:a16="http://schemas.microsoft.com/office/drawing/2014/main" id="{32413D38-FF68-48C5-A022-400E2C7C35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AB1696-BEF1-440B-8E2B-FD5973EF9326}"/>
              </a:ext>
            </a:extLst>
          </p:cNvPr>
          <p:cNvSpPr>
            <a:spLocks noGrp="1"/>
          </p:cNvSpPr>
          <p:nvPr>
            <p:ph type="sldNum" sz="quarter" idx="12"/>
          </p:nvPr>
        </p:nvSpPr>
        <p:spPr/>
        <p:txBody>
          <a:bodyPr/>
          <a:lstStyle/>
          <a:p>
            <a:fld id="{EF88DD12-105A-438A-8270-38E33C717566}" type="slidenum">
              <a:rPr lang="en-US" smtClean="0"/>
              <a:t>‹#›</a:t>
            </a:fld>
            <a:endParaRPr lang="en-US"/>
          </a:p>
        </p:txBody>
      </p:sp>
    </p:spTree>
    <p:extLst>
      <p:ext uri="{BB962C8B-B14F-4D97-AF65-F5344CB8AC3E}">
        <p14:creationId xmlns:p14="http://schemas.microsoft.com/office/powerpoint/2010/main" val="2138662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80674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00129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20759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rgbClr val="9C9DA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784184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Header 1"/>
          <p:cNvSpPr>
            <a:spLocks noGrp="1"/>
          </p:cNvSpPr>
          <p:nvPr>
            <p:ph type="title"/>
          </p:nvPr>
        </p:nvSpPr>
        <p:spPr/>
        <p:txBody>
          <a:bodyPr/>
          <a:lstStyle/>
          <a:p>
            <a:r>
              <a:rPr lang="en-US"/>
              <a:t>Click to edit Master title style</a:t>
            </a:r>
          </a:p>
        </p:txBody>
      </p:sp>
      <p:sp>
        <p:nvSpPr>
          <p:cNvPr id="3" name="Text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3"/>
          <p:cNvSpPr>
            <a:spLocks noGrp="1"/>
          </p:cNvSpPr>
          <p:nvPr>
            <p:ph type="dt" sz="half" idx="10"/>
          </p:nvPr>
        </p:nvSpPr>
        <p:spPr/>
        <p:txBody>
          <a:bodyPr/>
          <a:lstStyle/>
          <a:p>
            <a:fld id="{AA0A1839-2C6D-4F7C-92FF-CDF8EECD0027}" type="datetimeFigureOut">
              <a:rPr lang="en-US" smtClean="0"/>
              <a:t>11/23/2019</a:t>
            </a:fld>
            <a:endParaRPr lang="en-US"/>
          </a:p>
        </p:txBody>
      </p:sp>
      <p:sp>
        <p:nvSpPr>
          <p:cNvPr id="5" name="Footer 4"/>
          <p:cNvSpPr>
            <a:spLocks noGrp="1"/>
          </p:cNvSpPr>
          <p:nvPr>
            <p:ph type="ftr" sz="quarter" idx="11"/>
          </p:nvPr>
        </p:nvSpPr>
        <p:spPr/>
        <p:txBody>
          <a:bodyPr/>
          <a:lstStyle/>
          <a:p>
            <a:endParaRPr lang="en-US"/>
          </a:p>
        </p:txBody>
      </p:sp>
      <p:sp>
        <p:nvSpPr>
          <p:cNvPr id="6" name="Slide number 5"/>
          <p:cNvSpPr>
            <a:spLocks noGrp="1"/>
          </p:cNvSpPr>
          <p:nvPr>
            <p:ph type="sldNum" sz="quarter" idx="12"/>
          </p:nvPr>
        </p:nvSpPr>
        <p:spPr/>
        <p:txBody>
          <a:bodyPr/>
          <a:lstStyle/>
          <a:p>
            <a:fld id="{EF88DD12-105A-438A-8270-38E33C717566}" type="slidenum">
              <a:rPr lang="en-US" smtClean="0"/>
              <a:t>‹#›</a:t>
            </a:fld>
            <a:endParaRPr lang="en-US"/>
          </a:p>
        </p:txBody>
      </p:sp>
    </p:spTree>
    <p:extLst>
      <p:ext uri="{BB962C8B-B14F-4D97-AF65-F5344CB8AC3E}">
        <p14:creationId xmlns:p14="http://schemas.microsoft.com/office/powerpoint/2010/main" val="3834829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D66C-28C5-41B9-A8B9-EAA28CC368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F32E17-1DC3-4C76-B29B-CED2C86418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C73C55-C63F-4333-AE20-B46B1784286B}"/>
              </a:ext>
            </a:extLst>
          </p:cNvPr>
          <p:cNvSpPr>
            <a:spLocks noGrp="1"/>
          </p:cNvSpPr>
          <p:nvPr>
            <p:ph type="dt" sz="half" idx="10"/>
          </p:nvPr>
        </p:nvSpPr>
        <p:spPr/>
        <p:txBody>
          <a:bodyPr/>
          <a:lstStyle/>
          <a:p>
            <a:fld id="{AA0A1839-2C6D-4F7C-92FF-CDF8EECD0027}" type="datetimeFigureOut">
              <a:rPr lang="en-US" smtClean="0"/>
              <a:t>11/23/2019</a:t>
            </a:fld>
            <a:endParaRPr lang="en-US"/>
          </a:p>
        </p:txBody>
      </p:sp>
      <p:sp>
        <p:nvSpPr>
          <p:cNvPr id="5" name="Footer Placeholder 4">
            <a:extLst>
              <a:ext uri="{FF2B5EF4-FFF2-40B4-BE49-F238E27FC236}">
                <a16:creationId xmlns:a16="http://schemas.microsoft.com/office/drawing/2014/main" id="{32413D38-FF68-48C5-A022-400E2C7C35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AB1696-BEF1-440B-8E2B-FD5973EF9326}"/>
              </a:ext>
            </a:extLst>
          </p:cNvPr>
          <p:cNvSpPr>
            <a:spLocks noGrp="1"/>
          </p:cNvSpPr>
          <p:nvPr>
            <p:ph type="sldNum" sz="quarter" idx="12"/>
          </p:nvPr>
        </p:nvSpPr>
        <p:spPr/>
        <p:txBody>
          <a:bodyPr/>
          <a:lstStyle/>
          <a:p>
            <a:fld id="{EF88DD12-105A-438A-8270-38E33C717566}" type="slidenum">
              <a:rPr lang="en-US" smtClean="0"/>
              <a:t>‹#›</a:t>
            </a:fld>
            <a:endParaRPr lang="en-US"/>
          </a:p>
        </p:txBody>
      </p:sp>
    </p:spTree>
    <p:extLst>
      <p:ext uri="{BB962C8B-B14F-4D97-AF65-F5344CB8AC3E}">
        <p14:creationId xmlns:p14="http://schemas.microsoft.com/office/powerpoint/2010/main" val="3581639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03F3274D-8F90-4F75-B990-F6B7A291DE2C}"/>
              </a:ext>
            </a:extLst>
          </p:cNvPr>
          <p:cNvSpPr>
            <a:spLocks noGrp="1"/>
          </p:cNvSpPr>
          <p:nvPr>
            <p:ph type="title" hasCustomPrompt="1"/>
          </p:nvPr>
        </p:nvSpPr>
        <p:spPr>
          <a:xfrm>
            <a:off x="429383" y="437538"/>
            <a:ext cx="11333080" cy="742300"/>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45031362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solidFill>
                  <a:schemeClr val="bg1">
                    <a:lumMod val="95000"/>
                  </a:schemeClr>
                </a:solidFill>
              </a:defRPr>
            </a:lvl1pPr>
          </a:lstStyle>
          <a:p>
            <a:r>
              <a:rPr lang="sv-SE"/>
              <a:t>Klicka här för att ändra mall för rubrikformat</a:t>
            </a:r>
            <a:endParaRPr lang="en-US"/>
          </a:p>
        </p:txBody>
      </p:sp>
      <p:sp>
        <p:nvSpPr>
          <p:cNvPr id="3" name="Content Placeholder 2"/>
          <p:cNvSpPr>
            <a:spLocks noGrp="1"/>
          </p:cNvSpPr>
          <p:nvPr>
            <p:ph idx="1"/>
          </p:nvPr>
        </p:nvSpPr>
        <p:spPr/>
        <p:txBody>
          <a:bodyPr/>
          <a:lstStyle>
            <a:lvl1pPr>
              <a:defRPr>
                <a:solidFill>
                  <a:srgbClr val="DDDDDD"/>
                </a:solidFill>
              </a:defRPr>
            </a:lvl1pPr>
            <a:lvl2pPr>
              <a:defRPr>
                <a:solidFill>
                  <a:srgbClr val="DDDDDD"/>
                </a:solidFill>
              </a:defRPr>
            </a:lvl2pPr>
            <a:lvl3pPr>
              <a:defRPr>
                <a:solidFill>
                  <a:srgbClr val="DDDDDD"/>
                </a:solidFill>
              </a:defRPr>
            </a:lvl3pPr>
            <a:lvl4pPr>
              <a:defRPr>
                <a:solidFill>
                  <a:srgbClr val="DDDDDD"/>
                </a:solidFill>
              </a:defRPr>
            </a:lvl4pPr>
            <a:lvl5pPr>
              <a:defRPr>
                <a:solidFill>
                  <a:srgbClr val="DDDDDD"/>
                </a:solidFill>
              </a:defRPr>
            </a:lvl5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a:p>
        </p:txBody>
      </p:sp>
    </p:spTree>
    <p:extLst>
      <p:ext uri="{BB962C8B-B14F-4D97-AF65-F5344CB8AC3E}">
        <p14:creationId xmlns:p14="http://schemas.microsoft.com/office/powerpoint/2010/main" val="120214824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p:cNvSpPr/>
          <p:nvPr/>
        </p:nvSpPr>
        <p:spPr>
          <a:xfrm>
            <a:off x="0" y="6334316"/>
            <a:ext cx="12192001" cy="28800"/>
          </a:xfrm>
          <a:prstGeom prst="rect">
            <a:avLst/>
          </a:prstGeom>
          <a:solidFill>
            <a:srgbClr val="9C9DA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764431"/>
          </a:xfrm>
          <a:prstGeom prst="rect">
            <a:avLst/>
          </a:prstGeom>
        </p:spPr>
        <p:txBody>
          <a:bodyPr vert="horz" lIns="91440" tIns="45720" rIns="91440" bIns="45720" rtlCol="0" anchor="b">
            <a:normAutofit/>
          </a:bodyPr>
          <a:lstStyle/>
          <a:p>
            <a:r>
              <a:rPr lang="sv-SE"/>
              <a:t>Klicka här för att ändra mall för rubrikformat</a:t>
            </a:r>
            <a:endParaRPr lang="en-US"/>
          </a:p>
        </p:txBody>
      </p:sp>
      <p:sp>
        <p:nvSpPr>
          <p:cNvPr id="3" name="Text Placeholder 2"/>
          <p:cNvSpPr>
            <a:spLocks noGrp="1"/>
          </p:cNvSpPr>
          <p:nvPr>
            <p:ph type="body" idx="1"/>
          </p:nvPr>
        </p:nvSpPr>
        <p:spPr>
          <a:xfrm>
            <a:off x="1097280" y="1208690"/>
            <a:ext cx="10058400" cy="4660404"/>
          </a:xfrm>
          <a:prstGeom prst="rect">
            <a:avLst/>
          </a:prstGeom>
        </p:spPr>
        <p:txBody>
          <a:bodyPr vert="horz" lIns="0" tIns="45720" rIns="0" bIns="45720" rtlCol="0">
            <a:normAutofit/>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a:p>
        </p:txBody>
      </p:sp>
      <p:cxnSp>
        <p:nvCxnSpPr>
          <p:cNvPr id="10" name="Straight Connector 9"/>
          <p:cNvCxnSpPr/>
          <p:nvPr/>
        </p:nvCxnSpPr>
        <p:spPr>
          <a:xfrm>
            <a:off x="1193532" y="108620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E25C331-FB32-4C8F-909D-F82C67474D48}"/>
              </a:ext>
            </a:extLst>
          </p:cNvPr>
          <p:cNvSpPr txBox="1"/>
          <p:nvPr/>
        </p:nvSpPr>
        <p:spPr>
          <a:xfrm>
            <a:off x="78915" y="6455632"/>
            <a:ext cx="2889572" cy="292388"/>
          </a:xfrm>
          <a:prstGeom prst="rect">
            <a:avLst/>
          </a:prstGeom>
          <a:noFill/>
        </p:spPr>
        <p:txBody>
          <a:bodyPr wrap="square" rtlCol="0">
            <a:spAutoFit/>
          </a:bodyPr>
          <a:lstStyle/>
          <a:p>
            <a:pPr algn="l"/>
            <a:r>
              <a:rPr lang="en-US" sz="1300" b="0" i="0" u="none" strike="noStrike" kern="1200">
                <a:solidFill>
                  <a:schemeClr val="bg1">
                    <a:lumMod val="85000"/>
                  </a:schemeClr>
                </a:solidFill>
                <a:effectLst/>
                <a:latin typeface="Raleway" panose="020B0003030101060003" pitchFamily="34" charset="0"/>
                <a:ea typeface="+mn-ea"/>
                <a:cs typeface="Segoe UI Semilight" panose="020B0402040204020203" pitchFamily="34" charset="0"/>
              </a:rPr>
              <a:t>An exceptional mix of specialists</a:t>
            </a:r>
            <a:endParaRPr lang="sv-SE" sz="1300" b="0" i="0">
              <a:solidFill>
                <a:schemeClr val="bg1">
                  <a:lumMod val="85000"/>
                </a:schemeClr>
              </a:solidFill>
              <a:latin typeface="Raleway" panose="020B0003030101060003" pitchFamily="34" charset="0"/>
              <a:cs typeface="Segoe UI Semilight" panose="020B0402040204020203" pitchFamily="34" charset="0"/>
            </a:endParaRPr>
          </a:p>
        </p:txBody>
      </p:sp>
      <p:pic>
        <p:nvPicPr>
          <p:cNvPr id="5" name="Bildobjekt 4" descr="En bild som visar ritning&#10;&#10;Automatiskt genererad beskrivning">
            <a:extLst>
              <a:ext uri="{FF2B5EF4-FFF2-40B4-BE49-F238E27FC236}">
                <a16:creationId xmlns:a16="http://schemas.microsoft.com/office/drawing/2014/main" id="{F5BADEBA-722C-8643-AD94-E1F0CED95E7B}"/>
              </a:ext>
            </a:extLst>
          </p:cNvPr>
          <p:cNvPicPr>
            <a:picLocks noChangeAspect="1"/>
          </p:cNvPicPr>
          <p:nvPr/>
        </p:nvPicPr>
        <p:blipFill rotWithShape="1">
          <a:blip r:embed="rId10"/>
          <a:srcRect t="40673" b="40576"/>
          <a:stretch/>
        </p:blipFill>
        <p:spPr>
          <a:xfrm>
            <a:off x="10999068" y="6509736"/>
            <a:ext cx="1064322" cy="199571"/>
          </a:xfrm>
          <a:prstGeom prst="rect">
            <a:avLst/>
          </a:prstGeom>
        </p:spPr>
      </p:pic>
    </p:spTree>
    <p:extLst>
      <p:ext uri="{BB962C8B-B14F-4D97-AF65-F5344CB8AC3E}">
        <p14:creationId xmlns:p14="http://schemas.microsoft.com/office/powerpoint/2010/main" val="10669873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8" r:id="rId8"/>
  </p:sldLayoutIdLst>
  <p:txStyles>
    <p:titleStyle>
      <a:lvl1pPr algn="l" defTabSz="914400" rtl="0" eaLnBrk="1" latinLnBrk="0" hangingPunct="1">
        <a:lnSpc>
          <a:spcPct val="85000"/>
        </a:lnSpc>
        <a:spcBef>
          <a:spcPct val="0"/>
        </a:spcBef>
        <a:buNone/>
        <a:defRPr sz="4400" kern="1200" spc="-50" baseline="0">
          <a:solidFill>
            <a:schemeClr val="bg1">
              <a:lumMod val="95000"/>
            </a:schemeClr>
          </a:solidFill>
          <a:latin typeface="Raleway" panose="020B0503030101060003" pitchFamily="34" charset="0"/>
          <a:ea typeface="+mj-ea"/>
          <a:cs typeface="Segoe UI Light" panose="020B0502040204020203" pitchFamily="34" charset="0"/>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bg1">
              <a:lumMod val="95000"/>
            </a:schemeClr>
          </a:solidFill>
          <a:latin typeface="Raleway" panose="020B0503030101060003" pitchFamily="34" charset="0"/>
          <a:ea typeface="+mn-ea"/>
          <a:cs typeface="Segoe UI Light" panose="020B0502040204020203" pitchFamily="34" charset="0"/>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bg1">
              <a:lumMod val="95000"/>
            </a:schemeClr>
          </a:solidFill>
          <a:latin typeface="Raleway" panose="020B0503030101060003" pitchFamily="34" charset="0"/>
          <a:ea typeface="+mn-ea"/>
          <a:cs typeface="Segoe UI Light" panose="020B0502040204020203" pitchFamily="34" charset="0"/>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p:cNvSpPr/>
          <p:nvPr/>
        </p:nvSpPr>
        <p:spPr>
          <a:xfrm>
            <a:off x="0" y="6334316"/>
            <a:ext cx="12192001" cy="28800"/>
          </a:xfrm>
          <a:prstGeom prst="rect">
            <a:avLst/>
          </a:prstGeom>
          <a:solidFill>
            <a:srgbClr val="9C9DA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764431"/>
          </a:xfrm>
          <a:prstGeom prst="rect">
            <a:avLst/>
          </a:prstGeom>
        </p:spPr>
        <p:txBody>
          <a:bodyPr vert="horz" lIns="91440" tIns="45720" rIns="91440" bIns="45720" rtlCol="0" anchor="b">
            <a:normAutofit/>
          </a:bodyPr>
          <a:lstStyle/>
          <a:p>
            <a:r>
              <a:rPr lang="sv-SE"/>
              <a:t>Klicka här för att ändra mall för rubrikformat</a:t>
            </a:r>
            <a:endParaRPr lang="en-US"/>
          </a:p>
        </p:txBody>
      </p:sp>
      <p:sp>
        <p:nvSpPr>
          <p:cNvPr id="3" name="Text Placeholder 2"/>
          <p:cNvSpPr>
            <a:spLocks noGrp="1"/>
          </p:cNvSpPr>
          <p:nvPr>
            <p:ph type="body" idx="1"/>
          </p:nvPr>
        </p:nvSpPr>
        <p:spPr>
          <a:xfrm>
            <a:off x="1097280" y="1208690"/>
            <a:ext cx="10058400" cy="4660404"/>
          </a:xfrm>
          <a:prstGeom prst="rect">
            <a:avLst/>
          </a:prstGeom>
        </p:spPr>
        <p:txBody>
          <a:bodyPr vert="horz" lIns="0" tIns="45720" rIns="0" bIns="45720" rtlCol="0">
            <a:normAutofit/>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a:p>
        </p:txBody>
      </p:sp>
      <p:cxnSp>
        <p:nvCxnSpPr>
          <p:cNvPr id="10" name="Straight Connector 9"/>
          <p:cNvCxnSpPr/>
          <p:nvPr/>
        </p:nvCxnSpPr>
        <p:spPr>
          <a:xfrm>
            <a:off x="1193532" y="108620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E25C331-FB32-4C8F-909D-F82C67474D48}"/>
              </a:ext>
            </a:extLst>
          </p:cNvPr>
          <p:cNvSpPr txBox="1"/>
          <p:nvPr userDrawn="1"/>
        </p:nvSpPr>
        <p:spPr>
          <a:xfrm>
            <a:off x="78915" y="6455632"/>
            <a:ext cx="2889572" cy="292388"/>
          </a:xfrm>
          <a:prstGeom prst="rect">
            <a:avLst/>
          </a:prstGeom>
          <a:noFill/>
        </p:spPr>
        <p:txBody>
          <a:bodyPr wrap="square" rtlCol="0">
            <a:spAutoFit/>
          </a:bodyPr>
          <a:lstStyle/>
          <a:p>
            <a:pPr algn="l"/>
            <a:r>
              <a:rPr lang="en-US" sz="1300" b="0" i="0" u="none" strike="noStrike" kern="1200">
                <a:solidFill>
                  <a:schemeClr val="bg1">
                    <a:lumMod val="85000"/>
                  </a:schemeClr>
                </a:solidFill>
                <a:effectLst/>
                <a:latin typeface="Raleway" panose="020B0003030101060003" pitchFamily="34" charset="0"/>
                <a:ea typeface="+mn-ea"/>
                <a:cs typeface="Segoe UI Semilight" panose="020B0402040204020203" pitchFamily="34" charset="0"/>
              </a:rPr>
              <a:t>An exceptional mix of specialists</a:t>
            </a:r>
            <a:endParaRPr lang="sv-SE" sz="1300" b="0" i="0">
              <a:solidFill>
                <a:schemeClr val="bg1">
                  <a:lumMod val="85000"/>
                </a:schemeClr>
              </a:solidFill>
              <a:latin typeface="Raleway" panose="020B0003030101060003" pitchFamily="34" charset="0"/>
              <a:cs typeface="Segoe UI Semilight" panose="020B0402040204020203" pitchFamily="34" charset="0"/>
            </a:endParaRPr>
          </a:p>
        </p:txBody>
      </p:sp>
      <p:pic>
        <p:nvPicPr>
          <p:cNvPr id="5" name="Bildobjekt 4" descr="En bild som visar ritning&#10;&#10;Automatiskt genererad beskrivning">
            <a:extLst>
              <a:ext uri="{FF2B5EF4-FFF2-40B4-BE49-F238E27FC236}">
                <a16:creationId xmlns:a16="http://schemas.microsoft.com/office/drawing/2014/main" id="{F5BADEBA-722C-8643-AD94-E1F0CED95E7B}"/>
              </a:ext>
            </a:extLst>
          </p:cNvPr>
          <p:cNvPicPr>
            <a:picLocks noChangeAspect="1"/>
          </p:cNvPicPr>
          <p:nvPr userDrawn="1"/>
        </p:nvPicPr>
        <p:blipFill rotWithShape="1">
          <a:blip r:embed="rId6"/>
          <a:srcRect t="40673" b="40576"/>
          <a:stretch/>
        </p:blipFill>
        <p:spPr>
          <a:xfrm>
            <a:off x="10999068" y="6509736"/>
            <a:ext cx="1064322" cy="199571"/>
          </a:xfrm>
          <a:prstGeom prst="rect">
            <a:avLst/>
          </a:prstGeom>
        </p:spPr>
      </p:pic>
    </p:spTree>
    <p:extLst>
      <p:ext uri="{BB962C8B-B14F-4D97-AF65-F5344CB8AC3E}">
        <p14:creationId xmlns:p14="http://schemas.microsoft.com/office/powerpoint/2010/main" val="921485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80" r:id="rId4"/>
  </p:sldLayoutIdLst>
  <p:hf sldNum="0" hdr="0" ftr="0" dt="0"/>
  <p:txStyles>
    <p:titleStyle>
      <a:lvl1pPr algn="l" defTabSz="914400" rtl="0" eaLnBrk="1" latinLnBrk="0" hangingPunct="1">
        <a:lnSpc>
          <a:spcPct val="85000"/>
        </a:lnSpc>
        <a:spcBef>
          <a:spcPct val="0"/>
        </a:spcBef>
        <a:buNone/>
        <a:defRPr sz="4400" kern="1200" spc="-50" baseline="0">
          <a:solidFill>
            <a:schemeClr val="bg1">
              <a:lumMod val="95000"/>
            </a:schemeClr>
          </a:solidFill>
          <a:latin typeface="Raleway" panose="020B0503030101060003" pitchFamily="34" charset="0"/>
          <a:ea typeface="+mj-ea"/>
          <a:cs typeface="Segoe UI Light" panose="020B0502040204020203" pitchFamily="34" charset="0"/>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bg1">
              <a:lumMod val="95000"/>
            </a:schemeClr>
          </a:solidFill>
          <a:latin typeface="Raleway" panose="020B0503030101060003" pitchFamily="34" charset="0"/>
          <a:ea typeface="+mn-ea"/>
          <a:cs typeface="Segoe UI Light" panose="020B0502040204020203" pitchFamily="34" charset="0"/>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bg1">
              <a:lumMod val="95000"/>
            </a:schemeClr>
          </a:solidFill>
          <a:latin typeface="Raleway" panose="020B0503030101060003" pitchFamily="34" charset="0"/>
          <a:ea typeface="+mn-ea"/>
          <a:cs typeface="Segoe UI Light" panose="020B0502040204020203" pitchFamily="34" charset="0"/>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 Id="rId5" Type="http://schemas.openxmlformats.org/officeDocument/2006/relationships/image" Target="../media/image1.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hyperlink" Target="http://guiasbus.us.es/ingenieriacertificaciones/microsoft" TargetMode="External"/><Relationship Id="rId2" Type="http://schemas.openxmlformats.org/officeDocument/2006/relationships/image" Target="../media/image11.png"/><Relationship Id="rId1" Type="http://schemas.openxmlformats.org/officeDocument/2006/relationships/slideLayout" Target="../slideLayouts/slideLayout9.xml"/><Relationship Id="rId5" Type="http://schemas.openxmlformats.org/officeDocument/2006/relationships/image" Target="../media/image13.jpe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tif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Bildobjekt 13" descr="En bild som visar vit, man, plan, rum&#10;&#10;Automatiskt genererad beskrivning">
            <a:extLst>
              <a:ext uri="{FF2B5EF4-FFF2-40B4-BE49-F238E27FC236}">
                <a16:creationId xmlns:a16="http://schemas.microsoft.com/office/drawing/2014/main" id="{4FAAB08E-D80A-6041-9B11-BD21C4AA3376}"/>
              </a:ext>
            </a:extLst>
          </p:cNvPr>
          <p:cNvPicPr>
            <a:picLocks noChangeAspect="1"/>
          </p:cNvPicPr>
          <p:nvPr/>
        </p:nvPicPr>
        <p:blipFill rotWithShape="1">
          <a:blip r:embed="rId3"/>
          <a:srcRect t="10758"/>
          <a:stretch/>
        </p:blipFill>
        <p:spPr>
          <a:xfrm>
            <a:off x="0" y="-1"/>
            <a:ext cx="12192000" cy="6337139"/>
          </a:xfrm>
          <a:prstGeom prst="rect">
            <a:avLst/>
          </a:prstGeom>
        </p:spPr>
      </p:pic>
      <p:pic>
        <p:nvPicPr>
          <p:cNvPr id="10" name="Bildobjekt 9" descr="En bild som visar ritning&#10;&#10;Automatiskt genererad beskrivning">
            <a:extLst>
              <a:ext uri="{FF2B5EF4-FFF2-40B4-BE49-F238E27FC236}">
                <a16:creationId xmlns:a16="http://schemas.microsoft.com/office/drawing/2014/main" id="{2B18CB7E-E4C4-2943-9431-C2B227077D83}"/>
              </a:ext>
            </a:extLst>
          </p:cNvPr>
          <p:cNvPicPr>
            <a:picLocks noChangeAspect="1"/>
          </p:cNvPicPr>
          <p:nvPr/>
        </p:nvPicPr>
        <p:blipFill>
          <a:blip r:embed="rId4"/>
          <a:stretch>
            <a:fillRect/>
          </a:stretch>
        </p:blipFill>
        <p:spPr>
          <a:xfrm>
            <a:off x="195943" y="803734"/>
            <a:ext cx="2499759" cy="716002"/>
          </a:xfrm>
          <a:prstGeom prst="rect">
            <a:avLst/>
          </a:prstGeom>
        </p:spPr>
      </p:pic>
      <p:sp>
        <p:nvSpPr>
          <p:cNvPr id="2" name="textruta 1">
            <a:extLst>
              <a:ext uri="{FF2B5EF4-FFF2-40B4-BE49-F238E27FC236}">
                <a16:creationId xmlns:a16="http://schemas.microsoft.com/office/drawing/2014/main" id="{BDFB2E6E-5CA7-3544-9CFF-5D203AEB73B1}"/>
              </a:ext>
            </a:extLst>
          </p:cNvPr>
          <p:cNvSpPr txBox="1"/>
          <p:nvPr/>
        </p:nvSpPr>
        <p:spPr>
          <a:xfrm>
            <a:off x="-13" y="1864139"/>
            <a:ext cx="12191995" cy="1938992"/>
          </a:xfrm>
          <a:prstGeom prst="rect">
            <a:avLst/>
          </a:prstGeom>
          <a:noFill/>
        </p:spPr>
        <p:txBody>
          <a:bodyPr wrap="square" rtlCol="0">
            <a:spAutoFit/>
          </a:bodyPr>
          <a:lstStyle/>
          <a:p>
            <a:pPr algn="ctr"/>
            <a:r>
              <a:rPr lang="en-US" sz="4800"/>
              <a:t>Modern Deployment </a:t>
            </a:r>
          </a:p>
          <a:p>
            <a:pPr algn="ctr"/>
            <a:r>
              <a:rPr lang="en-US" sz="4800"/>
              <a:t>– Autopilot for the Real World</a:t>
            </a:r>
          </a:p>
          <a:p>
            <a:pPr algn="ctr"/>
            <a:r>
              <a:rPr lang="en-US" sz="2000" i="1"/>
              <a:t>and then some… </a:t>
            </a:r>
          </a:p>
        </p:txBody>
      </p:sp>
      <p:sp>
        <p:nvSpPr>
          <p:cNvPr id="3" name="Rektangel 2">
            <a:extLst>
              <a:ext uri="{FF2B5EF4-FFF2-40B4-BE49-F238E27FC236}">
                <a16:creationId xmlns:a16="http://schemas.microsoft.com/office/drawing/2014/main" id="{49CE6C0A-C98F-6240-A8E0-5CE34B774DEB}"/>
              </a:ext>
            </a:extLst>
          </p:cNvPr>
          <p:cNvSpPr/>
          <p:nvPr/>
        </p:nvSpPr>
        <p:spPr>
          <a:xfrm>
            <a:off x="-4" y="-2666"/>
            <a:ext cx="12192000" cy="61226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17" name="Bildobjekt 16" descr="En bild som visar ritning&#10;&#10;Automatiskt genererad beskrivning">
            <a:extLst>
              <a:ext uri="{FF2B5EF4-FFF2-40B4-BE49-F238E27FC236}">
                <a16:creationId xmlns:a16="http://schemas.microsoft.com/office/drawing/2014/main" id="{64574B28-E3A7-CC40-B3C1-5761E4CAE189}"/>
              </a:ext>
            </a:extLst>
          </p:cNvPr>
          <p:cNvPicPr>
            <a:picLocks noChangeAspect="1"/>
          </p:cNvPicPr>
          <p:nvPr/>
        </p:nvPicPr>
        <p:blipFill rotWithShape="1">
          <a:blip r:embed="rId5"/>
          <a:srcRect t="41856" b="41773"/>
          <a:stretch/>
        </p:blipFill>
        <p:spPr>
          <a:xfrm>
            <a:off x="5411867" y="191468"/>
            <a:ext cx="1368236" cy="223998"/>
          </a:xfrm>
          <a:prstGeom prst="rect">
            <a:avLst/>
          </a:prstGeom>
        </p:spPr>
      </p:pic>
      <p:sp>
        <p:nvSpPr>
          <p:cNvPr id="8" name="Rektangel 7">
            <a:extLst>
              <a:ext uri="{FF2B5EF4-FFF2-40B4-BE49-F238E27FC236}">
                <a16:creationId xmlns:a16="http://schemas.microsoft.com/office/drawing/2014/main" id="{8A2D12DE-564A-B346-A1ED-2D6AB10E0488}"/>
              </a:ext>
            </a:extLst>
          </p:cNvPr>
          <p:cNvSpPr/>
          <p:nvPr/>
        </p:nvSpPr>
        <p:spPr>
          <a:xfrm>
            <a:off x="0" y="6387741"/>
            <a:ext cx="12192000" cy="4702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cxnSp>
        <p:nvCxnSpPr>
          <p:cNvPr id="5" name="Rak 4">
            <a:extLst>
              <a:ext uri="{FF2B5EF4-FFF2-40B4-BE49-F238E27FC236}">
                <a16:creationId xmlns:a16="http://schemas.microsoft.com/office/drawing/2014/main" id="{7344188A-6492-6743-B102-1BFD9F564B89}"/>
              </a:ext>
            </a:extLst>
          </p:cNvPr>
          <p:cNvCxnSpPr/>
          <p:nvPr/>
        </p:nvCxnSpPr>
        <p:spPr>
          <a:xfrm>
            <a:off x="-4" y="609600"/>
            <a:ext cx="12192004" cy="0"/>
          </a:xfrm>
          <a:prstGeom prst="line">
            <a:avLst/>
          </a:prstGeom>
          <a:ln w="28575">
            <a:solidFill>
              <a:srgbClr val="9C9DA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36129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0357E229-CEEF-45C3-8C89-C3E864269C7F}"/>
              </a:ext>
            </a:extLst>
          </p:cNvPr>
          <p:cNvSpPr/>
          <p:nvPr/>
        </p:nvSpPr>
        <p:spPr>
          <a:xfrm>
            <a:off x="824663" y="1127455"/>
            <a:ext cx="10685833" cy="511984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itle 1">
            <a:extLst>
              <a:ext uri="{FF2B5EF4-FFF2-40B4-BE49-F238E27FC236}">
                <a16:creationId xmlns:a16="http://schemas.microsoft.com/office/drawing/2014/main" id="{3FE28021-2468-4456-836E-4D6B7E49F788}"/>
              </a:ext>
            </a:extLst>
          </p:cNvPr>
          <p:cNvSpPr>
            <a:spLocks noGrp="1"/>
          </p:cNvSpPr>
          <p:nvPr>
            <p:ph type="title"/>
          </p:nvPr>
        </p:nvSpPr>
        <p:spPr>
          <a:xfrm>
            <a:off x="824663" y="438150"/>
            <a:ext cx="10937125" cy="741363"/>
          </a:xfrm>
        </p:spPr>
        <p:txBody>
          <a:bodyPr/>
          <a:lstStyle/>
          <a:p>
            <a:r>
              <a:rPr lang="en-US" sz="4000">
                <a:solidFill>
                  <a:schemeClr val="bg1"/>
                </a:solidFill>
              </a:rPr>
              <a:t>User-Driven deployment with Hybrid Azure AD</a:t>
            </a:r>
          </a:p>
        </p:txBody>
      </p:sp>
      <p:grpSp>
        <p:nvGrpSpPr>
          <p:cNvPr id="3" name="Group 2">
            <a:extLst>
              <a:ext uri="{FF2B5EF4-FFF2-40B4-BE49-F238E27FC236}">
                <a16:creationId xmlns:a16="http://schemas.microsoft.com/office/drawing/2014/main" id="{01895C5E-2AB9-4115-8F4F-841AF4E5ED96}"/>
              </a:ext>
            </a:extLst>
          </p:cNvPr>
          <p:cNvGrpSpPr/>
          <p:nvPr/>
        </p:nvGrpSpPr>
        <p:grpSpPr>
          <a:xfrm>
            <a:off x="1183120" y="1701107"/>
            <a:ext cx="9824172" cy="4351031"/>
            <a:chOff x="713603" y="1473348"/>
            <a:chExt cx="11048860" cy="4893434"/>
          </a:xfrm>
        </p:grpSpPr>
        <p:grpSp>
          <p:nvGrpSpPr>
            <p:cNvPr id="42" name="Group 41">
              <a:extLst>
                <a:ext uri="{FF2B5EF4-FFF2-40B4-BE49-F238E27FC236}">
                  <a16:creationId xmlns:a16="http://schemas.microsoft.com/office/drawing/2014/main" id="{07392DBE-8CEF-4CB8-8EA0-26D761DDD455}"/>
                </a:ext>
              </a:extLst>
            </p:cNvPr>
            <p:cNvGrpSpPr/>
            <p:nvPr/>
          </p:nvGrpSpPr>
          <p:grpSpPr>
            <a:xfrm>
              <a:off x="713603" y="5183544"/>
              <a:ext cx="933693" cy="830609"/>
              <a:chOff x="964713" y="5592186"/>
              <a:chExt cx="952415" cy="847264"/>
            </a:xfrm>
          </p:grpSpPr>
          <p:sp>
            <p:nvSpPr>
              <p:cNvPr id="218" name="TextBox 217">
                <a:extLst>
                  <a:ext uri="{FF2B5EF4-FFF2-40B4-BE49-F238E27FC236}">
                    <a16:creationId xmlns:a16="http://schemas.microsoft.com/office/drawing/2014/main" id="{A7E37089-1066-4C86-92E0-37CDA82A3247}"/>
                  </a:ext>
                </a:extLst>
              </p:cNvPr>
              <p:cNvSpPr txBox="1"/>
              <p:nvPr/>
            </p:nvSpPr>
            <p:spPr>
              <a:xfrm>
                <a:off x="964713" y="6193229"/>
                <a:ext cx="952415" cy="246221"/>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IT Admin</a:t>
                </a:r>
              </a:p>
            </p:txBody>
          </p:sp>
          <p:sp>
            <p:nvSpPr>
              <p:cNvPr id="220" name="people_3" title="Icon of a person surrounded by brackets">
                <a:extLst>
                  <a:ext uri="{FF2B5EF4-FFF2-40B4-BE49-F238E27FC236}">
                    <a16:creationId xmlns:a16="http://schemas.microsoft.com/office/drawing/2014/main" id="{D03D5EBE-8055-475D-913C-A0ECB8D96B1C}"/>
                  </a:ext>
                </a:extLst>
              </p:cNvPr>
              <p:cNvSpPr>
                <a:spLocks noChangeAspect="1" noEditPoints="1"/>
              </p:cNvSpPr>
              <p:nvPr/>
            </p:nvSpPr>
            <p:spPr bwMode="auto">
              <a:xfrm>
                <a:off x="1229164" y="5592186"/>
                <a:ext cx="423515" cy="426902"/>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25400" cap="rnd">
                <a:solidFill>
                  <a:schemeClr val="accent1"/>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6" name="Group 85">
              <a:extLst>
                <a:ext uri="{FF2B5EF4-FFF2-40B4-BE49-F238E27FC236}">
                  <a16:creationId xmlns:a16="http://schemas.microsoft.com/office/drawing/2014/main" id="{B9BDCC4D-AD19-4C49-8E1F-DA0E78E5B119}"/>
                </a:ext>
              </a:extLst>
            </p:cNvPr>
            <p:cNvGrpSpPr/>
            <p:nvPr/>
          </p:nvGrpSpPr>
          <p:grpSpPr>
            <a:xfrm>
              <a:off x="1840895" y="2571426"/>
              <a:ext cx="3859505" cy="225196"/>
              <a:chOff x="3105876" y="2622492"/>
              <a:chExt cx="1641101" cy="229712"/>
            </a:xfrm>
          </p:grpSpPr>
          <p:cxnSp>
            <p:nvCxnSpPr>
              <p:cNvPr id="381" name="Straight Arrow Connector 380"/>
              <p:cNvCxnSpPr>
                <a:cxnSpLocks/>
              </p:cNvCxnSpPr>
              <p:nvPr/>
            </p:nvCxnSpPr>
            <p:spPr>
              <a:xfrm>
                <a:off x="3105876" y="2844180"/>
                <a:ext cx="1641101" cy="8024"/>
              </a:xfrm>
              <a:prstGeom prst="straightConnector1">
                <a:avLst/>
              </a:prstGeom>
              <a:ln w="38100" cap="rnd">
                <a:solidFill>
                  <a:schemeClr val="accent1"/>
                </a:solidFill>
                <a:headEnd type="triangle" w="med" len="med"/>
                <a:tailEnd type="triangle" w="med" len="med"/>
              </a:ln>
              <a:effectLst/>
            </p:spPr>
            <p:style>
              <a:lnRef idx="1">
                <a:schemeClr val="accent1"/>
              </a:lnRef>
              <a:fillRef idx="0">
                <a:schemeClr val="accent1"/>
              </a:fillRef>
              <a:effectRef idx="0">
                <a:schemeClr val="accent1"/>
              </a:effectRef>
              <a:fontRef idx="minor">
                <a:schemeClr val="tx1"/>
              </a:fontRef>
            </p:style>
          </p:cxnSp>
          <p:sp>
            <p:nvSpPr>
              <p:cNvPr id="383" name="TextBox 382"/>
              <p:cNvSpPr txBox="1"/>
              <p:nvPr/>
            </p:nvSpPr>
            <p:spPr>
              <a:xfrm>
                <a:off x="3520033" y="2622492"/>
                <a:ext cx="812794" cy="153888"/>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Offline Domain Join Connector</a:t>
                </a:r>
              </a:p>
            </p:txBody>
          </p:sp>
        </p:grpSp>
        <p:grpSp>
          <p:nvGrpSpPr>
            <p:cNvPr id="78" name="Group 77">
              <a:extLst>
                <a:ext uri="{FF2B5EF4-FFF2-40B4-BE49-F238E27FC236}">
                  <a16:creationId xmlns:a16="http://schemas.microsoft.com/office/drawing/2014/main" id="{7C9F8009-035F-4C37-9924-8D1F94458689}"/>
                </a:ext>
              </a:extLst>
            </p:cNvPr>
            <p:cNvGrpSpPr/>
            <p:nvPr/>
          </p:nvGrpSpPr>
          <p:grpSpPr>
            <a:xfrm>
              <a:off x="8896151" y="1473348"/>
              <a:ext cx="2866312" cy="1572347"/>
              <a:chOff x="7810578" y="890868"/>
              <a:chExt cx="3576262" cy="1961798"/>
            </a:xfrm>
          </p:grpSpPr>
          <p:sp>
            <p:nvSpPr>
              <p:cNvPr id="216" name="TextBox 215">
                <a:extLst>
                  <a:ext uri="{FF2B5EF4-FFF2-40B4-BE49-F238E27FC236}">
                    <a16:creationId xmlns:a16="http://schemas.microsoft.com/office/drawing/2014/main" id="{889BBC7E-D3CF-485F-A1C6-C527375DEBAE}"/>
                  </a:ext>
                </a:extLst>
              </p:cNvPr>
              <p:cNvSpPr txBox="1"/>
              <p:nvPr/>
            </p:nvSpPr>
            <p:spPr>
              <a:xfrm>
                <a:off x="8354420" y="1787077"/>
                <a:ext cx="2721700" cy="61153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Windows Autopilot Deployment Service</a:t>
                </a:r>
              </a:p>
            </p:txBody>
          </p:sp>
          <p:sp>
            <p:nvSpPr>
              <p:cNvPr id="217" name="Freeform 13" title="Icon of a cloud">
                <a:extLst>
                  <a:ext uri="{FF2B5EF4-FFF2-40B4-BE49-F238E27FC236}">
                    <a16:creationId xmlns:a16="http://schemas.microsoft.com/office/drawing/2014/main" id="{3C263E33-C66C-437B-94B7-EC3390EC5951}"/>
                  </a:ext>
                </a:extLst>
              </p:cNvPr>
              <p:cNvSpPr>
                <a:spLocks noChangeAspect="1"/>
              </p:cNvSpPr>
              <p:nvPr/>
            </p:nvSpPr>
            <p:spPr bwMode="auto">
              <a:xfrm>
                <a:off x="7810578" y="890868"/>
                <a:ext cx="3576262"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3" name="Group 82">
              <a:extLst>
                <a:ext uri="{FF2B5EF4-FFF2-40B4-BE49-F238E27FC236}">
                  <a16:creationId xmlns:a16="http://schemas.microsoft.com/office/drawing/2014/main" id="{579E50C0-917D-4A7D-978C-7073C005C8D4}"/>
                </a:ext>
              </a:extLst>
            </p:cNvPr>
            <p:cNvGrpSpPr/>
            <p:nvPr/>
          </p:nvGrpSpPr>
          <p:grpSpPr>
            <a:xfrm>
              <a:off x="6195618" y="5171096"/>
              <a:ext cx="2230214" cy="1195686"/>
              <a:chOff x="9790885" y="5274288"/>
              <a:chExt cx="2274935" cy="1219662"/>
            </a:xfrm>
          </p:grpSpPr>
          <p:sp>
            <p:nvSpPr>
              <p:cNvPr id="221" name="Rectangle 220">
                <a:extLst>
                  <a:ext uri="{FF2B5EF4-FFF2-40B4-BE49-F238E27FC236}">
                    <a16:creationId xmlns:a16="http://schemas.microsoft.com/office/drawing/2014/main" id="{7CB28B08-2B45-497F-82FB-FE4CF09C6DE6}"/>
                  </a:ext>
                </a:extLst>
              </p:cNvPr>
              <p:cNvSpPr/>
              <p:nvPr/>
            </p:nvSpPr>
            <p:spPr>
              <a:xfrm>
                <a:off x="9790885" y="5940342"/>
                <a:ext cx="2274935" cy="553608"/>
              </a:xfrm>
              <a:prstGeom prst="rect">
                <a:avLst/>
              </a:prstGeom>
            </p:spPr>
            <p:txBody>
              <a:bodyPr wrap="square" lIns="0" tIns="0" rIns="0" bIns="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Employee unboxes device, self-deploys</a:t>
                </a:r>
              </a:p>
            </p:txBody>
          </p:sp>
          <p:sp>
            <p:nvSpPr>
              <p:cNvPr id="222" name="Touchscreen" title="Icon of a closed hand with one finger touching a screen">
                <a:extLst>
                  <a:ext uri="{FF2B5EF4-FFF2-40B4-BE49-F238E27FC236}">
                    <a16:creationId xmlns:a16="http://schemas.microsoft.com/office/drawing/2014/main" id="{D5FB6199-8324-4CC5-87BC-CDEA61ECDC9C}"/>
                  </a:ext>
                </a:extLst>
              </p:cNvPr>
              <p:cNvSpPr>
                <a:spLocks noChangeAspect="1" noEditPoints="1"/>
              </p:cNvSpPr>
              <p:nvPr/>
            </p:nvSpPr>
            <p:spPr bwMode="auto">
              <a:xfrm>
                <a:off x="10372464" y="5274288"/>
                <a:ext cx="608389" cy="570425"/>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solidFill>
                <a:srgbClr val="FFFFFF"/>
              </a:solidFill>
              <a:ln w="25400" cap="sq">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8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sp>
          <p:nvSpPr>
            <p:cNvPr id="223" name="Database_EFC7" title="Icon of a cylinder">
              <a:extLst>
                <a:ext uri="{FF2B5EF4-FFF2-40B4-BE49-F238E27FC236}">
                  <a16:creationId xmlns:a16="http://schemas.microsoft.com/office/drawing/2014/main" id="{4D74E734-AE91-4B7C-8D47-364E2A1E3E7A}"/>
                </a:ext>
              </a:extLst>
            </p:cNvPr>
            <p:cNvSpPr>
              <a:spLocks noChangeAspect="1" noEditPoints="1"/>
            </p:cNvSpPr>
            <p:nvPr/>
          </p:nvSpPr>
          <p:spPr bwMode="auto">
            <a:xfrm>
              <a:off x="939494" y="2648165"/>
              <a:ext cx="481910" cy="626406"/>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179285" rIns="87857" bIns="43929" numCol="1" anchor="ctr"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DC</a:t>
              </a:r>
            </a:p>
          </p:txBody>
        </p:sp>
        <p:grpSp>
          <p:nvGrpSpPr>
            <p:cNvPr id="331" name="Group 330">
              <a:extLst>
                <a:ext uri="{FF2B5EF4-FFF2-40B4-BE49-F238E27FC236}">
                  <a16:creationId xmlns:a16="http://schemas.microsoft.com/office/drawing/2014/main" id="{4F6EF7D9-1E49-4D67-BB6C-CCF07F7C8551}"/>
                </a:ext>
              </a:extLst>
            </p:cNvPr>
            <p:cNvGrpSpPr/>
            <p:nvPr/>
          </p:nvGrpSpPr>
          <p:grpSpPr>
            <a:xfrm>
              <a:off x="5896648" y="1473348"/>
              <a:ext cx="2866312" cy="1572347"/>
              <a:chOff x="7810579" y="890868"/>
              <a:chExt cx="3576263" cy="1961798"/>
            </a:xfrm>
          </p:grpSpPr>
          <p:sp>
            <p:nvSpPr>
              <p:cNvPr id="332" name="TextBox 331">
                <a:extLst>
                  <a:ext uri="{FF2B5EF4-FFF2-40B4-BE49-F238E27FC236}">
                    <a16:creationId xmlns:a16="http://schemas.microsoft.com/office/drawing/2014/main" id="{24759F57-DA26-4957-8CCA-7964F8BDA72A}"/>
                  </a:ext>
                </a:extLst>
              </p:cNvPr>
              <p:cNvSpPr txBox="1"/>
              <p:nvPr/>
            </p:nvSpPr>
            <p:spPr>
              <a:xfrm>
                <a:off x="8361573" y="1942319"/>
                <a:ext cx="2474273" cy="30104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Intune</a:t>
                </a:r>
              </a:p>
            </p:txBody>
          </p:sp>
          <p:sp>
            <p:nvSpPr>
              <p:cNvPr id="333" name="Freeform 13" title="Icon of a cloud">
                <a:extLst>
                  <a:ext uri="{FF2B5EF4-FFF2-40B4-BE49-F238E27FC236}">
                    <a16:creationId xmlns:a16="http://schemas.microsoft.com/office/drawing/2014/main" id="{8C2FDABD-27A8-478A-AA9F-ED26720ED502}"/>
                  </a:ext>
                </a:extLst>
              </p:cNvPr>
              <p:cNvSpPr>
                <a:spLocks noChangeAspect="1"/>
              </p:cNvSpPr>
              <p:nvPr/>
            </p:nvSpPr>
            <p:spPr bwMode="auto">
              <a:xfrm>
                <a:off x="7810579" y="890868"/>
                <a:ext cx="3576263"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382" name="Group 381">
              <a:extLst>
                <a:ext uri="{FF2B5EF4-FFF2-40B4-BE49-F238E27FC236}">
                  <a16:creationId xmlns:a16="http://schemas.microsoft.com/office/drawing/2014/main" id="{FC5BD307-1D96-4CFF-84D0-B7910489B4C5}"/>
                </a:ext>
              </a:extLst>
            </p:cNvPr>
            <p:cNvGrpSpPr/>
            <p:nvPr/>
          </p:nvGrpSpPr>
          <p:grpSpPr>
            <a:xfrm>
              <a:off x="1840895" y="3429003"/>
              <a:ext cx="4553739" cy="1785842"/>
              <a:chOff x="2824261" y="4851533"/>
              <a:chExt cx="3698598" cy="467378"/>
            </a:xfrm>
          </p:grpSpPr>
          <p:sp>
            <p:nvSpPr>
              <p:cNvPr id="214" name="TextBox 213">
                <a:extLst>
                  <a:ext uri="{FF2B5EF4-FFF2-40B4-BE49-F238E27FC236}">
                    <a16:creationId xmlns:a16="http://schemas.microsoft.com/office/drawing/2014/main" id="{73FB4F07-6314-4799-8FED-48B182630DC1}"/>
                  </a:ext>
                </a:extLst>
              </p:cNvPr>
              <p:cNvSpPr txBox="1"/>
              <p:nvPr/>
            </p:nvSpPr>
            <p:spPr>
              <a:xfrm>
                <a:off x="3959011" y="4940662"/>
                <a:ext cx="1617234" cy="39469"/>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Ping DC to establish connectivity</a:t>
                </a:r>
              </a:p>
            </p:txBody>
          </p:sp>
          <p:cxnSp>
            <p:nvCxnSpPr>
              <p:cNvPr id="210" name="Straight Arrow Connector 209">
                <a:extLst>
                  <a:ext uri="{FF2B5EF4-FFF2-40B4-BE49-F238E27FC236}">
                    <a16:creationId xmlns:a16="http://schemas.microsoft.com/office/drawing/2014/main" id="{C8406AB5-E4CD-49A8-BB5E-34A432E975D9}"/>
                  </a:ext>
                </a:extLst>
              </p:cNvPr>
              <p:cNvCxnSpPr>
                <a:cxnSpLocks/>
              </p:cNvCxnSpPr>
              <p:nvPr/>
            </p:nvCxnSpPr>
            <p:spPr>
              <a:xfrm flipH="1" flipV="1">
                <a:off x="2824261" y="4851533"/>
                <a:ext cx="3698598" cy="467378"/>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grpSp>
          <p:nvGrpSpPr>
            <p:cNvPr id="380" name="Group 379">
              <a:extLst>
                <a:ext uri="{FF2B5EF4-FFF2-40B4-BE49-F238E27FC236}">
                  <a16:creationId xmlns:a16="http://schemas.microsoft.com/office/drawing/2014/main" id="{4327CF85-BAFB-49B1-B9DD-C0A183AFE223}"/>
                </a:ext>
              </a:extLst>
            </p:cNvPr>
            <p:cNvGrpSpPr/>
            <p:nvPr/>
          </p:nvGrpSpPr>
          <p:grpSpPr>
            <a:xfrm>
              <a:off x="5694601" y="3336473"/>
              <a:ext cx="1236844" cy="1470705"/>
              <a:chOff x="5808789" y="3402880"/>
              <a:chExt cx="1261645" cy="1500196"/>
            </a:xfrm>
          </p:grpSpPr>
          <p:cxnSp>
            <p:nvCxnSpPr>
              <p:cNvPr id="346" name="Straight Arrow Connector 345">
                <a:extLst>
                  <a:ext uri="{FF2B5EF4-FFF2-40B4-BE49-F238E27FC236}">
                    <a16:creationId xmlns:a16="http://schemas.microsoft.com/office/drawing/2014/main" id="{89A6BC8F-80FC-47B9-A0D5-36E4CA51A531}"/>
                  </a:ext>
                </a:extLst>
              </p:cNvPr>
              <p:cNvCxnSpPr>
                <a:cxnSpLocks/>
              </p:cNvCxnSpPr>
              <p:nvPr/>
            </p:nvCxnSpPr>
            <p:spPr>
              <a:xfrm flipV="1">
                <a:off x="7070434" y="3402880"/>
                <a:ext cx="0" cy="1500196"/>
              </a:xfrm>
              <a:prstGeom prst="straightConnector1">
                <a:avLst/>
              </a:prstGeom>
              <a:ln w="38100" cap="rnd">
                <a:solidFill>
                  <a:schemeClr val="accent1"/>
                </a:solidFill>
                <a:headEnd type="triangle"/>
                <a:tailEnd type="none"/>
              </a:ln>
              <a:effectLst/>
            </p:spPr>
            <p:style>
              <a:lnRef idx="1">
                <a:schemeClr val="accent1"/>
              </a:lnRef>
              <a:fillRef idx="0">
                <a:schemeClr val="accent1"/>
              </a:fillRef>
              <a:effectRef idx="0">
                <a:schemeClr val="accent1"/>
              </a:effectRef>
              <a:fontRef idx="minor">
                <a:schemeClr val="tx1"/>
              </a:fontRef>
            </p:style>
          </p:cxnSp>
          <p:sp>
            <p:nvSpPr>
              <p:cNvPr id="344" name="TextBox 343">
                <a:extLst>
                  <a:ext uri="{FF2B5EF4-FFF2-40B4-BE49-F238E27FC236}">
                    <a16:creationId xmlns:a16="http://schemas.microsoft.com/office/drawing/2014/main" id="{094F166F-B1A2-44B3-9DE2-F5E46C6130DC}"/>
                  </a:ext>
                </a:extLst>
              </p:cNvPr>
              <p:cNvSpPr txBox="1"/>
              <p:nvPr/>
            </p:nvSpPr>
            <p:spPr>
              <a:xfrm>
                <a:off x="5808789" y="4076061"/>
                <a:ext cx="1082819" cy="153835"/>
              </a:xfrm>
              <a:prstGeom prst="rect">
                <a:avLst/>
              </a:prstGeom>
              <a:noFill/>
            </p:spPr>
            <p:txBody>
              <a:bodyPr wrap="square" lIns="0" tIns="0" rIns="0" bIns="0" rtlCol="0" anchor="ctr">
                <a:spAutoFit/>
              </a:bodyPr>
              <a:lstStyle/>
              <a:p>
                <a:pPr marL="0" marR="0" lvl="0" indent="0" algn="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Receive ODJ</a:t>
                </a:r>
              </a:p>
            </p:txBody>
          </p:sp>
        </p:grpSp>
        <p:grpSp>
          <p:nvGrpSpPr>
            <p:cNvPr id="378" name="Group 377">
              <a:extLst>
                <a:ext uri="{FF2B5EF4-FFF2-40B4-BE49-F238E27FC236}">
                  <a16:creationId xmlns:a16="http://schemas.microsoft.com/office/drawing/2014/main" id="{84DA0168-B713-4443-BDC0-74C8DC2A5004}"/>
                </a:ext>
              </a:extLst>
            </p:cNvPr>
            <p:cNvGrpSpPr/>
            <p:nvPr/>
          </p:nvGrpSpPr>
          <p:grpSpPr>
            <a:xfrm>
              <a:off x="7250716" y="3336473"/>
              <a:ext cx="1175119" cy="1470705"/>
              <a:chOff x="7396107" y="3402880"/>
              <a:chExt cx="1198683" cy="1500196"/>
            </a:xfrm>
          </p:grpSpPr>
          <p:cxnSp>
            <p:nvCxnSpPr>
              <p:cNvPr id="347" name="Straight Arrow Connector 346">
                <a:extLst>
                  <a:ext uri="{FF2B5EF4-FFF2-40B4-BE49-F238E27FC236}">
                    <a16:creationId xmlns:a16="http://schemas.microsoft.com/office/drawing/2014/main" id="{77450449-ED5F-40E2-8B72-65E7629FB875}"/>
                  </a:ext>
                </a:extLst>
              </p:cNvPr>
              <p:cNvCxnSpPr>
                <a:cxnSpLocks/>
              </p:cNvCxnSpPr>
              <p:nvPr/>
            </p:nvCxnSpPr>
            <p:spPr>
              <a:xfrm flipV="1">
                <a:off x="7396107" y="3402880"/>
                <a:ext cx="0" cy="1500196"/>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sp>
            <p:nvSpPr>
              <p:cNvPr id="345" name="TextBox 344">
                <a:extLst>
                  <a:ext uri="{FF2B5EF4-FFF2-40B4-BE49-F238E27FC236}">
                    <a16:creationId xmlns:a16="http://schemas.microsoft.com/office/drawing/2014/main" id="{844F153C-D1FB-41DB-A081-EEDBEFCAE730}"/>
                  </a:ext>
                </a:extLst>
              </p:cNvPr>
              <p:cNvSpPr txBox="1"/>
              <p:nvPr/>
            </p:nvSpPr>
            <p:spPr>
              <a:xfrm>
                <a:off x="7588950" y="3999090"/>
                <a:ext cx="1005840" cy="307777"/>
              </a:xfrm>
              <a:prstGeom prst="rect">
                <a:avLst/>
              </a:prstGeom>
              <a:noFill/>
            </p:spPr>
            <p:txBody>
              <a:bodyPr wrap="square" lIns="0" tIns="0" rIns="0" bIns="0" rtlCol="0" anchor="ctr">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MDM </a:t>
                </a:r>
                <a:b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b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enrollment</a:t>
                </a:r>
              </a:p>
            </p:txBody>
          </p:sp>
        </p:grpSp>
        <p:grpSp>
          <p:nvGrpSpPr>
            <p:cNvPr id="375" name="Group 374">
              <a:extLst>
                <a:ext uri="{FF2B5EF4-FFF2-40B4-BE49-F238E27FC236}">
                  <a16:creationId xmlns:a16="http://schemas.microsoft.com/office/drawing/2014/main" id="{9340E391-AA57-4E7D-9DCD-49152457722B}"/>
                </a:ext>
              </a:extLst>
            </p:cNvPr>
            <p:cNvGrpSpPr/>
            <p:nvPr/>
          </p:nvGrpSpPr>
          <p:grpSpPr>
            <a:xfrm>
              <a:off x="7728816" y="3336473"/>
              <a:ext cx="2486640" cy="1878367"/>
              <a:chOff x="7883795" y="3402880"/>
              <a:chExt cx="2536502" cy="1916032"/>
            </a:xfrm>
          </p:grpSpPr>
          <p:grpSp>
            <p:nvGrpSpPr>
              <p:cNvPr id="359" name="Group 358">
                <a:extLst>
                  <a:ext uri="{FF2B5EF4-FFF2-40B4-BE49-F238E27FC236}">
                    <a16:creationId xmlns:a16="http://schemas.microsoft.com/office/drawing/2014/main" id="{A98D93AB-70A3-4589-A4D4-81BB19994B75}"/>
                  </a:ext>
                </a:extLst>
              </p:cNvPr>
              <p:cNvGrpSpPr/>
              <p:nvPr/>
            </p:nvGrpSpPr>
            <p:grpSpPr>
              <a:xfrm>
                <a:off x="7883795" y="3402880"/>
                <a:ext cx="2536502" cy="1916032"/>
                <a:chOff x="7447902" y="3402880"/>
                <a:chExt cx="2536502" cy="1916032"/>
              </a:xfrm>
            </p:grpSpPr>
            <p:cxnSp>
              <p:nvCxnSpPr>
                <p:cNvPr id="336" name="Straight Arrow Connector 335">
                  <a:extLst>
                    <a:ext uri="{FF2B5EF4-FFF2-40B4-BE49-F238E27FC236}">
                      <a16:creationId xmlns:a16="http://schemas.microsoft.com/office/drawing/2014/main" id="{C91E5BD3-2B9A-4A77-BF8E-9F153E73442C}"/>
                    </a:ext>
                  </a:extLst>
                </p:cNvPr>
                <p:cNvCxnSpPr>
                  <a:cxnSpLocks/>
                </p:cNvCxnSpPr>
                <p:nvPr/>
              </p:nvCxnSpPr>
              <p:spPr>
                <a:xfrm flipV="1">
                  <a:off x="9984404" y="3402880"/>
                  <a:ext cx="0" cy="1916032"/>
                </a:xfrm>
                <a:prstGeom prst="straightConnector1">
                  <a:avLst/>
                </a:prstGeom>
                <a:ln w="38100" cap="rnd">
                  <a:solidFill>
                    <a:schemeClr val="accent1"/>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353" name="Straight Arrow Connector 352">
                  <a:extLst>
                    <a:ext uri="{FF2B5EF4-FFF2-40B4-BE49-F238E27FC236}">
                      <a16:creationId xmlns:a16="http://schemas.microsoft.com/office/drawing/2014/main" id="{A5C034B4-D472-47E6-9F0B-3D42430B94C5}"/>
                    </a:ext>
                  </a:extLst>
                </p:cNvPr>
                <p:cNvCxnSpPr>
                  <a:cxnSpLocks/>
                </p:cNvCxnSpPr>
                <p:nvPr/>
              </p:nvCxnSpPr>
              <p:spPr>
                <a:xfrm flipH="1">
                  <a:off x="7447902" y="5318911"/>
                  <a:ext cx="2536502" cy="0"/>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sp>
            <p:nvSpPr>
              <p:cNvPr id="338" name="TextBox 337">
                <a:extLst>
                  <a:ext uri="{FF2B5EF4-FFF2-40B4-BE49-F238E27FC236}">
                    <a16:creationId xmlns:a16="http://schemas.microsoft.com/office/drawing/2014/main" id="{DA11DDAF-BE31-4320-8BB0-901B35B2E0D5}"/>
                  </a:ext>
                </a:extLst>
              </p:cNvPr>
              <p:cNvSpPr txBox="1"/>
              <p:nvPr/>
            </p:nvSpPr>
            <p:spPr>
              <a:xfrm>
                <a:off x="9453887" y="3999090"/>
                <a:ext cx="787584" cy="307777"/>
              </a:xfrm>
              <a:prstGeom prst="rect">
                <a:avLst/>
              </a:prstGeom>
              <a:noFill/>
            </p:spPr>
            <p:txBody>
              <a:bodyPr wrap="square" lIns="0" tIns="0" rIns="0" bIns="0" rtlCol="0" anchor="ctr">
                <a:spAutoFit/>
              </a:bodyPr>
              <a:lstStyle/>
              <a:p>
                <a:pPr marL="0" marR="0" lvl="0" indent="0" algn="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Autopilot profile</a:t>
                </a:r>
              </a:p>
            </p:txBody>
          </p:sp>
        </p:grpSp>
        <p:grpSp>
          <p:nvGrpSpPr>
            <p:cNvPr id="374" name="Group 373">
              <a:extLst>
                <a:ext uri="{FF2B5EF4-FFF2-40B4-BE49-F238E27FC236}">
                  <a16:creationId xmlns:a16="http://schemas.microsoft.com/office/drawing/2014/main" id="{B8A14CD1-7FB5-4546-946B-80065A4CCCFA}"/>
                </a:ext>
              </a:extLst>
            </p:cNvPr>
            <p:cNvGrpSpPr/>
            <p:nvPr/>
          </p:nvGrpSpPr>
          <p:grpSpPr>
            <a:xfrm>
              <a:off x="7728817" y="3336473"/>
              <a:ext cx="3661754" cy="2216673"/>
              <a:chOff x="7883795" y="3402880"/>
              <a:chExt cx="3735180" cy="2261122"/>
            </a:xfrm>
          </p:grpSpPr>
          <p:sp>
            <p:nvSpPr>
              <p:cNvPr id="339" name="TextBox 338">
                <a:extLst>
                  <a:ext uri="{FF2B5EF4-FFF2-40B4-BE49-F238E27FC236}">
                    <a16:creationId xmlns:a16="http://schemas.microsoft.com/office/drawing/2014/main" id="{14588A5F-DE05-4FBB-B63D-2635C02BFDE1}"/>
                  </a:ext>
                </a:extLst>
              </p:cNvPr>
              <p:cNvSpPr txBox="1"/>
              <p:nvPr/>
            </p:nvSpPr>
            <p:spPr>
              <a:xfrm>
                <a:off x="10938813" y="3999090"/>
                <a:ext cx="680162" cy="307777"/>
              </a:xfrm>
              <a:prstGeom prst="rect">
                <a:avLst/>
              </a:prstGeom>
              <a:noFill/>
            </p:spPr>
            <p:txBody>
              <a:bodyPr wrap="square" lIns="0" tIns="0" rIns="0" bIns="0" rtlCol="0" anchor="ctr">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Hardware ID</a:t>
                </a:r>
              </a:p>
            </p:txBody>
          </p:sp>
          <p:grpSp>
            <p:nvGrpSpPr>
              <p:cNvPr id="373" name="Group 372">
                <a:extLst>
                  <a:ext uri="{FF2B5EF4-FFF2-40B4-BE49-F238E27FC236}">
                    <a16:creationId xmlns:a16="http://schemas.microsoft.com/office/drawing/2014/main" id="{E59BBB1C-68FC-476E-93FF-B283F617D48F}"/>
                  </a:ext>
                </a:extLst>
              </p:cNvPr>
              <p:cNvGrpSpPr/>
              <p:nvPr/>
            </p:nvGrpSpPr>
            <p:grpSpPr>
              <a:xfrm>
                <a:off x="7883795" y="3402880"/>
                <a:ext cx="2862175" cy="2261122"/>
                <a:chOff x="7883795" y="3402880"/>
                <a:chExt cx="2862175" cy="2261122"/>
              </a:xfrm>
            </p:grpSpPr>
            <p:cxnSp>
              <p:nvCxnSpPr>
                <p:cNvPr id="337" name="Straight Arrow Connector 336">
                  <a:extLst>
                    <a:ext uri="{FF2B5EF4-FFF2-40B4-BE49-F238E27FC236}">
                      <a16:creationId xmlns:a16="http://schemas.microsoft.com/office/drawing/2014/main" id="{4706639A-4E63-4738-81EA-872C2988CB79}"/>
                    </a:ext>
                  </a:extLst>
                </p:cNvPr>
                <p:cNvCxnSpPr>
                  <a:cxnSpLocks/>
                </p:cNvCxnSpPr>
                <p:nvPr/>
              </p:nvCxnSpPr>
              <p:spPr>
                <a:xfrm flipV="1">
                  <a:off x="10745970" y="3402880"/>
                  <a:ext cx="0" cy="2261122"/>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cxnSp>
              <p:nvCxnSpPr>
                <p:cNvPr id="354" name="Straight Arrow Connector 353">
                  <a:extLst>
                    <a:ext uri="{FF2B5EF4-FFF2-40B4-BE49-F238E27FC236}">
                      <a16:creationId xmlns:a16="http://schemas.microsoft.com/office/drawing/2014/main" id="{BE6F4383-AB3C-4778-B005-845DD5BCB1F7}"/>
                    </a:ext>
                  </a:extLst>
                </p:cNvPr>
                <p:cNvCxnSpPr>
                  <a:cxnSpLocks/>
                </p:cNvCxnSpPr>
                <p:nvPr/>
              </p:nvCxnSpPr>
              <p:spPr>
                <a:xfrm flipH="1">
                  <a:off x="7883795" y="5664002"/>
                  <a:ext cx="2862175" cy="0"/>
                </a:xfrm>
                <a:prstGeom prst="straightConnector1">
                  <a:avLst/>
                </a:prstGeom>
                <a:ln w="38100" cap="rnd">
                  <a:solidFill>
                    <a:schemeClr val="accent1"/>
                  </a:solidFill>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grpSp>
        </p:grpSp>
        <p:grpSp>
          <p:nvGrpSpPr>
            <p:cNvPr id="4" name="Group 3">
              <a:extLst>
                <a:ext uri="{FF2B5EF4-FFF2-40B4-BE49-F238E27FC236}">
                  <a16:creationId xmlns:a16="http://schemas.microsoft.com/office/drawing/2014/main" id="{1EE8B608-AAD5-4BBF-BEBF-2F190B3833E3}"/>
                </a:ext>
              </a:extLst>
            </p:cNvPr>
            <p:cNvGrpSpPr/>
            <p:nvPr/>
          </p:nvGrpSpPr>
          <p:grpSpPr>
            <a:xfrm>
              <a:off x="1730556" y="3673549"/>
              <a:ext cx="4553739" cy="1785842"/>
              <a:chOff x="1730556" y="3673549"/>
              <a:chExt cx="4553739" cy="1785842"/>
            </a:xfrm>
          </p:grpSpPr>
          <p:sp>
            <p:nvSpPr>
              <p:cNvPr id="2" name="TextBox 1">
                <a:extLst>
                  <a:ext uri="{FF2B5EF4-FFF2-40B4-BE49-F238E27FC236}">
                    <a16:creationId xmlns:a16="http://schemas.microsoft.com/office/drawing/2014/main" id="{83BF4FF3-96A3-419F-B899-A0D601F73B56}"/>
                  </a:ext>
                </a:extLst>
              </p:cNvPr>
              <p:cNvSpPr txBox="1"/>
              <p:nvPr/>
            </p:nvSpPr>
            <p:spPr>
              <a:xfrm>
                <a:off x="2041341" y="4647079"/>
                <a:ext cx="1991149" cy="150810"/>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Sign in using domain credentials</a:t>
                </a:r>
              </a:p>
            </p:txBody>
          </p:sp>
          <p:cxnSp>
            <p:nvCxnSpPr>
              <p:cNvPr id="44" name="Straight Arrow Connector 43">
                <a:extLst>
                  <a:ext uri="{FF2B5EF4-FFF2-40B4-BE49-F238E27FC236}">
                    <a16:creationId xmlns:a16="http://schemas.microsoft.com/office/drawing/2014/main" id="{81C92C8A-2EA8-4364-B54C-CCE8CF1C7537}"/>
                  </a:ext>
                </a:extLst>
              </p:cNvPr>
              <p:cNvCxnSpPr>
                <a:cxnSpLocks/>
              </p:cNvCxnSpPr>
              <p:nvPr/>
            </p:nvCxnSpPr>
            <p:spPr>
              <a:xfrm flipH="1" flipV="1">
                <a:off x="1730556" y="3673549"/>
                <a:ext cx="4553739" cy="1785842"/>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36729452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A692F7A5-7F4D-4A76-83C8-EC5B53136C3D}"/>
              </a:ext>
            </a:extLst>
          </p:cNvPr>
          <p:cNvSpPr/>
          <p:nvPr/>
        </p:nvSpPr>
        <p:spPr>
          <a:xfrm>
            <a:off x="824663" y="1127455"/>
            <a:ext cx="10685833" cy="511984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1F64F3A9-8E5B-4D9C-A560-02C013327853}"/>
              </a:ext>
            </a:extLst>
          </p:cNvPr>
          <p:cNvGrpSpPr/>
          <p:nvPr/>
        </p:nvGrpSpPr>
        <p:grpSpPr>
          <a:xfrm>
            <a:off x="801119" y="1168371"/>
            <a:ext cx="10589608" cy="4652433"/>
            <a:chOff x="713603" y="1473348"/>
            <a:chExt cx="11048860" cy="4854201"/>
          </a:xfrm>
        </p:grpSpPr>
        <p:grpSp>
          <p:nvGrpSpPr>
            <p:cNvPr id="86" name="Group 85">
              <a:extLst>
                <a:ext uri="{FF2B5EF4-FFF2-40B4-BE49-F238E27FC236}">
                  <a16:creationId xmlns:a16="http://schemas.microsoft.com/office/drawing/2014/main" id="{B9BDCC4D-AD19-4C49-8E1F-DA0E78E5B119}"/>
                </a:ext>
              </a:extLst>
            </p:cNvPr>
            <p:cNvGrpSpPr/>
            <p:nvPr/>
          </p:nvGrpSpPr>
          <p:grpSpPr>
            <a:xfrm>
              <a:off x="1840895" y="2571426"/>
              <a:ext cx="3859505" cy="225196"/>
              <a:chOff x="3105876" y="2622492"/>
              <a:chExt cx="1641101" cy="229712"/>
            </a:xfrm>
          </p:grpSpPr>
          <p:cxnSp>
            <p:nvCxnSpPr>
              <p:cNvPr id="381" name="Straight Arrow Connector 380"/>
              <p:cNvCxnSpPr>
                <a:cxnSpLocks/>
              </p:cNvCxnSpPr>
              <p:nvPr/>
            </p:nvCxnSpPr>
            <p:spPr>
              <a:xfrm>
                <a:off x="3105876" y="2844180"/>
                <a:ext cx="1641101" cy="8024"/>
              </a:xfrm>
              <a:prstGeom prst="straightConnector1">
                <a:avLst/>
              </a:prstGeom>
              <a:ln w="38100" cap="rnd">
                <a:solidFill>
                  <a:schemeClr val="accent1"/>
                </a:solidFill>
                <a:headEnd type="triangle" w="med" len="med"/>
                <a:tailEnd type="triangle" w="med" len="med"/>
              </a:ln>
              <a:effectLst/>
            </p:spPr>
            <p:style>
              <a:lnRef idx="1">
                <a:schemeClr val="accent1"/>
              </a:lnRef>
              <a:fillRef idx="0">
                <a:schemeClr val="accent1"/>
              </a:fillRef>
              <a:effectRef idx="0">
                <a:schemeClr val="accent1"/>
              </a:effectRef>
              <a:fontRef idx="minor">
                <a:schemeClr val="tx1"/>
              </a:fontRef>
            </p:style>
          </p:cxnSp>
          <p:sp>
            <p:nvSpPr>
              <p:cNvPr id="383" name="TextBox 382"/>
              <p:cNvSpPr txBox="1"/>
              <p:nvPr/>
            </p:nvSpPr>
            <p:spPr>
              <a:xfrm>
                <a:off x="3520033" y="2622492"/>
                <a:ext cx="812794" cy="153888"/>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Offline Domain Join Connector</a:t>
                </a:r>
              </a:p>
            </p:txBody>
          </p:sp>
        </p:grpSp>
        <p:grpSp>
          <p:nvGrpSpPr>
            <p:cNvPr id="78" name="Group 77">
              <a:extLst>
                <a:ext uri="{FF2B5EF4-FFF2-40B4-BE49-F238E27FC236}">
                  <a16:creationId xmlns:a16="http://schemas.microsoft.com/office/drawing/2014/main" id="{7C9F8009-035F-4C37-9924-8D1F94458689}"/>
                </a:ext>
              </a:extLst>
            </p:cNvPr>
            <p:cNvGrpSpPr/>
            <p:nvPr/>
          </p:nvGrpSpPr>
          <p:grpSpPr>
            <a:xfrm>
              <a:off x="8896151" y="1473348"/>
              <a:ext cx="2866312" cy="1572347"/>
              <a:chOff x="7810578" y="890868"/>
              <a:chExt cx="3576262" cy="1961798"/>
            </a:xfrm>
          </p:grpSpPr>
          <p:sp>
            <p:nvSpPr>
              <p:cNvPr id="216" name="TextBox 215">
                <a:extLst>
                  <a:ext uri="{FF2B5EF4-FFF2-40B4-BE49-F238E27FC236}">
                    <a16:creationId xmlns:a16="http://schemas.microsoft.com/office/drawing/2014/main" id="{889BBC7E-D3CF-485F-A1C6-C527375DEBAE}"/>
                  </a:ext>
                </a:extLst>
              </p:cNvPr>
              <p:cNvSpPr txBox="1"/>
              <p:nvPr/>
            </p:nvSpPr>
            <p:spPr>
              <a:xfrm>
                <a:off x="8354420" y="1787077"/>
                <a:ext cx="2721700" cy="61153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Windows Autopilot Deployment Service</a:t>
                </a:r>
              </a:p>
            </p:txBody>
          </p:sp>
          <p:sp>
            <p:nvSpPr>
              <p:cNvPr id="217" name="Freeform 13" title="Icon of a cloud">
                <a:extLst>
                  <a:ext uri="{FF2B5EF4-FFF2-40B4-BE49-F238E27FC236}">
                    <a16:creationId xmlns:a16="http://schemas.microsoft.com/office/drawing/2014/main" id="{3C263E33-C66C-437B-94B7-EC3390EC5951}"/>
                  </a:ext>
                </a:extLst>
              </p:cNvPr>
              <p:cNvSpPr>
                <a:spLocks noChangeAspect="1"/>
              </p:cNvSpPr>
              <p:nvPr/>
            </p:nvSpPr>
            <p:spPr bwMode="auto">
              <a:xfrm>
                <a:off x="7810578" y="890868"/>
                <a:ext cx="3576262"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3" name="Group 82">
              <a:extLst>
                <a:ext uri="{FF2B5EF4-FFF2-40B4-BE49-F238E27FC236}">
                  <a16:creationId xmlns:a16="http://schemas.microsoft.com/office/drawing/2014/main" id="{579E50C0-917D-4A7D-978C-7073C005C8D4}"/>
                </a:ext>
              </a:extLst>
            </p:cNvPr>
            <p:cNvGrpSpPr/>
            <p:nvPr/>
          </p:nvGrpSpPr>
          <p:grpSpPr>
            <a:xfrm>
              <a:off x="6195620" y="5171093"/>
              <a:ext cx="1939408" cy="1156456"/>
              <a:chOff x="9790884" y="5274288"/>
              <a:chExt cx="1978297" cy="1179646"/>
            </a:xfrm>
          </p:grpSpPr>
          <p:sp>
            <p:nvSpPr>
              <p:cNvPr id="221" name="Rectangle 220">
                <a:extLst>
                  <a:ext uri="{FF2B5EF4-FFF2-40B4-BE49-F238E27FC236}">
                    <a16:creationId xmlns:a16="http://schemas.microsoft.com/office/drawing/2014/main" id="{7CB28B08-2B45-497F-82FB-FE4CF09C6DE6}"/>
                  </a:ext>
                </a:extLst>
              </p:cNvPr>
              <p:cNvSpPr/>
              <p:nvPr/>
            </p:nvSpPr>
            <p:spPr>
              <a:xfrm>
                <a:off x="9790884" y="5940342"/>
                <a:ext cx="1978297" cy="513592"/>
              </a:xfrm>
              <a:prstGeom prst="rect">
                <a:avLst/>
              </a:prstGeom>
            </p:spPr>
            <p:txBody>
              <a:bodyPr wrap="square" lIns="0" tIns="0" rIns="0" bIns="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Employee unboxes device, self-deploys</a:t>
                </a:r>
              </a:p>
            </p:txBody>
          </p:sp>
          <p:sp>
            <p:nvSpPr>
              <p:cNvPr id="222" name="Touchscreen" title="Icon of a closed hand with one finger touching a screen">
                <a:extLst>
                  <a:ext uri="{FF2B5EF4-FFF2-40B4-BE49-F238E27FC236}">
                    <a16:creationId xmlns:a16="http://schemas.microsoft.com/office/drawing/2014/main" id="{D5FB6199-8324-4CC5-87BC-CDEA61ECDC9C}"/>
                  </a:ext>
                </a:extLst>
              </p:cNvPr>
              <p:cNvSpPr>
                <a:spLocks noChangeAspect="1" noEditPoints="1"/>
              </p:cNvSpPr>
              <p:nvPr/>
            </p:nvSpPr>
            <p:spPr bwMode="auto">
              <a:xfrm>
                <a:off x="10372464" y="5274288"/>
                <a:ext cx="608389" cy="570425"/>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solidFill>
                <a:srgbClr val="FFFFFF"/>
              </a:solidFill>
              <a:ln w="25400" cap="sq">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8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sp>
          <p:nvSpPr>
            <p:cNvPr id="223" name="Database_EFC7" title="Icon of a cylinder">
              <a:extLst>
                <a:ext uri="{FF2B5EF4-FFF2-40B4-BE49-F238E27FC236}">
                  <a16:creationId xmlns:a16="http://schemas.microsoft.com/office/drawing/2014/main" id="{4D74E734-AE91-4B7C-8D47-364E2A1E3E7A}"/>
                </a:ext>
              </a:extLst>
            </p:cNvPr>
            <p:cNvSpPr>
              <a:spLocks noChangeAspect="1" noEditPoints="1"/>
            </p:cNvSpPr>
            <p:nvPr/>
          </p:nvSpPr>
          <p:spPr bwMode="auto">
            <a:xfrm>
              <a:off x="939494" y="2648165"/>
              <a:ext cx="481910" cy="626406"/>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179285" rIns="87857" bIns="43929" numCol="1" anchor="ctr"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DC</a:t>
              </a:r>
            </a:p>
          </p:txBody>
        </p:sp>
        <p:grpSp>
          <p:nvGrpSpPr>
            <p:cNvPr id="331" name="Group 330">
              <a:extLst>
                <a:ext uri="{FF2B5EF4-FFF2-40B4-BE49-F238E27FC236}">
                  <a16:creationId xmlns:a16="http://schemas.microsoft.com/office/drawing/2014/main" id="{4F6EF7D9-1E49-4D67-BB6C-CCF07F7C8551}"/>
                </a:ext>
              </a:extLst>
            </p:cNvPr>
            <p:cNvGrpSpPr/>
            <p:nvPr/>
          </p:nvGrpSpPr>
          <p:grpSpPr>
            <a:xfrm>
              <a:off x="5896648" y="1473348"/>
              <a:ext cx="2866312" cy="1572347"/>
              <a:chOff x="7810579" y="890868"/>
              <a:chExt cx="3576263" cy="1961798"/>
            </a:xfrm>
          </p:grpSpPr>
          <p:sp>
            <p:nvSpPr>
              <p:cNvPr id="332" name="TextBox 331">
                <a:extLst>
                  <a:ext uri="{FF2B5EF4-FFF2-40B4-BE49-F238E27FC236}">
                    <a16:creationId xmlns:a16="http://schemas.microsoft.com/office/drawing/2014/main" id="{24759F57-DA26-4957-8CCA-7964F8BDA72A}"/>
                  </a:ext>
                </a:extLst>
              </p:cNvPr>
              <p:cNvSpPr txBox="1"/>
              <p:nvPr/>
            </p:nvSpPr>
            <p:spPr>
              <a:xfrm>
                <a:off x="8361573" y="1942319"/>
                <a:ext cx="2474273" cy="30104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Intune</a:t>
                </a:r>
              </a:p>
            </p:txBody>
          </p:sp>
          <p:sp>
            <p:nvSpPr>
              <p:cNvPr id="333" name="Freeform 13" title="Icon of a cloud">
                <a:extLst>
                  <a:ext uri="{FF2B5EF4-FFF2-40B4-BE49-F238E27FC236}">
                    <a16:creationId xmlns:a16="http://schemas.microsoft.com/office/drawing/2014/main" id="{8C2FDABD-27A8-478A-AA9F-ED26720ED502}"/>
                  </a:ext>
                </a:extLst>
              </p:cNvPr>
              <p:cNvSpPr>
                <a:spLocks noChangeAspect="1"/>
              </p:cNvSpPr>
              <p:nvPr/>
            </p:nvSpPr>
            <p:spPr bwMode="auto">
              <a:xfrm>
                <a:off x="7810579" y="890868"/>
                <a:ext cx="3576263"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382" name="Group 381">
              <a:extLst>
                <a:ext uri="{FF2B5EF4-FFF2-40B4-BE49-F238E27FC236}">
                  <a16:creationId xmlns:a16="http://schemas.microsoft.com/office/drawing/2014/main" id="{FC5BD307-1D96-4CFF-84D0-B7910489B4C5}"/>
                </a:ext>
              </a:extLst>
            </p:cNvPr>
            <p:cNvGrpSpPr/>
            <p:nvPr/>
          </p:nvGrpSpPr>
          <p:grpSpPr>
            <a:xfrm>
              <a:off x="1840895" y="3429003"/>
              <a:ext cx="4553739" cy="1785842"/>
              <a:chOff x="2824261" y="4851533"/>
              <a:chExt cx="3698598" cy="467378"/>
            </a:xfrm>
          </p:grpSpPr>
          <p:sp>
            <p:nvSpPr>
              <p:cNvPr id="214" name="TextBox 213">
                <a:extLst>
                  <a:ext uri="{FF2B5EF4-FFF2-40B4-BE49-F238E27FC236}">
                    <a16:creationId xmlns:a16="http://schemas.microsoft.com/office/drawing/2014/main" id="{73FB4F07-6314-4799-8FED-48B182630DC1}"/>
                  </a:ext>
                </a:extLst>
              </p:cNvPr>
              <p:cNvSpPr txBox="1"/>
              <p:nvPr/>
            </p:nvSpPr>
            <p:spPr>
              <a:xfrm>
                <a:off x="3962450" y="4940816"/>
                <a:ext cx="1617234" cy="39469"/>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Ping DC to establish connectivity</a:t>
                </a:r>
              </a:p>
            </p:txBody>
          </p:sp>
          <p:cxnSp>
            <p:nvCxnSpPr>
              <p:cNvPr id="210" name="Straight Arrow Connector 209">
                <a:extLst>
                  <a:ext uri="{FF2B5EF4-FFF2-40B4-BE49-F238E27FC236}">
                    <a16:creationId xmlns:a16="http://schemas.microsoft.com/office/drawing/2014/main" id="{C8406AB5-E4CD-49A8-BB5E-34A432E975D9}"/>
                  </a:ext>
                </a:extLst>
              </p:cNvPr>
              <p:cNvCxnSpPr>
                <a:cxnSpLocks/>
              </p:cNvCxnSpPr>
              <p:nvPr/>
            </p:nvCxnSpPr>
            <p:spPr>
              <a:xfrm flipH="1" flipV="1">
                <a:off x="2824261" y="4851533"/>
                <a:ext cx="3698598" cy="467378"/>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grpSp>
          <p:nvGrpSpPr>
            <p:cNvPr id="380" name="Group 379">
              <a:extLst>
                <a:ext uri="{FF2B5EF4-FFF2-40B4-BE49-F238E27FC236}">
                  <a16:creationId xmlns:a16="http://schemas.microsoft.com/office/drawing/2014/main" id="{4327CF85-BAFB-49B1-B9DD-C0A183AFE223}"/>
                </a:ext>
              </a:extLst>
            </p:cNvPr>
            <p:cNvGrpSpPr/>
            <p:nvPr/>
          </p:nvGrpSpPr>
          <p:grpSpPr>
            <a:xfrm>
              <a:off x="5694601" y="3336473"/>
              <a:ext cx="1236844" cy="1470705"/>
              <a:chOff x="5808789" y="3402880"/>
              <a:chExt cx="1261645" cy="1500196"/>
            </a:xfrm>
          </p:grpSpPr>
          <p:cxnSp>
            <p:nvCxnSpPr>
              <p:cNvPr id="346" name="Straight Arrow Connector 345">
                <a:extLst>
                  <a:ext uri="{FF2B5EF4-FFF2-40B4-BE49-F238E27FC236}">
                    <a16:creationId xmlns:a16="http://schemas.microsoft.com/office/drawing/2014/main" id="{89A6BC8F-80FC-47B9-A0D5-36E4CA51A531}"/>
                  </a:ext>
                </a:extLst>
              </p:cNvPr>
              <p:cNvCxnSpPr>
                <a:cxnSpLocks/>
              </p:cNvCxnSpPr>
              <p:nvPr/>
            </p:nvCxnSpPr>
            <p:spPr>
              <a:xfrm flipV="1">
                <a:off x="7070434" y="3402880"/>
                <a:ext cx="0" cy="1500196"/>
              </a:xfrm>
              <a:prstGeom prst="straightConnector1">
                <a:avLst/>
              </a:prstGeom>
              <a:ln w="38100" cap="rnd">
                <a:solidFill>
                  <a:schemeClr val="accent1"/>
                </a:solidFill>
                <a:headEnd type="triangle"/>
                <a:tailEnd type="none"/>
              </a:ln>
              <a:effectLst/>
            </p:spPr>
            <p:style>
              <a:lnRef idx="1">
                <a:schemeClr val="accent1"/>
              </a:lnRef>
              <a:fillRef idx="0">
                <a:schemeClr val="accent1"/>
              </a:fillRef>
              <a:effectRef idx="0">
                <a:schemeClr val="accent1"/>
              </a:effectRef>
              <a:fontRef idx="minor">
                <a:schemeClr val="tx1"/>
              </a:fontRef>
            </p:style>
          </p:cxnSp>
          <p:sp>
            <p:nvSpPr>
              <p:cNvPr id="344" name="TextBox 343">
                <a:extLst>
                  <a:ext uri="{FF2B5EF4-FFF2-40B4-BE49-F238E27FC236}">
                    <a16:creationId xmlns:a16="http://schemas.microsoft.com/office/drawing/2014/main" id="{094F166F-B1A2-44B3-9DE2-F5E46C6130DC}"/>
                  </a:ext>
                </a:extLst>
              </p:cNvPr>
              <p:cNvSpPr txBox="1"/>
              <p:nvPr/>
            </p:nvSpPr>
            <p:spPr>
              <a:xfrm>
                <a:off x="5808789" y="4076061"/>
                <a:ext cx="1082819" cy="153835"/>
              </a:xfrm>
              <a:prstGeom prst="rect">
                <a:avLst/>
              </a:prstGeom>
              <a:noFill/>
            </p:spPr>
            <p:txBody>
              <a:bodyPr wrap="square" lIns="0" tIns="0" rIns="0" bIns="0" rtlCol="0" anchor="ctr">
                <a:spAutoFit/>
              </a:bodyPr>
              <a:lstStyle/>
              <a:p>
                <a:pPr marL="0" marR="0" lvl="0" indent="0" algn="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Receive ODJ</a:t>
                </a:r>
              </a:p>
            </p:txBody>
          </p:sp>
        </p:grpSp>
        <p:grpSp>
          <p:nvGrpSpPr>
            <p:cNvPr id="378" name="Group 377">
              <a:extLst>
                <a:ext uri="{FF2B5EF4-FFF2-40B4-BE49-F238E27FC236}">
                  <a16:creationId xmlns:a16="http://schemas.microsoft.com/office/drawing/2014/main" id="{84DA0168-B713-4443-BDC0-74C8DC2A5004}"/>
                </a:ext>
              </a:extLst>
            </p:cNvPr>
            <p:cNvGrpSpPr/>
            <p:nvPr/>
          </p:nvGrpSpPr>
          <p:grpSpPr>
            <a:xfrm>
              <a:off x="7250716" y="3336473"/>
              <a:ext cx="1175119" cy="1470705"/>
              <a:chOff x="7396107" y="3402880"/>
              <a:chExt cx="1198683" cy="1500196"/>
            </a:xfrm>
          </p:grpSpPr>
          <p:cxnSp>
            <p:nvCxnSpPr>
              <p:cNvPr id="347" name="Straight Arrow Connector 346">
                <a:extLst>
                  <a:ext uri="{FF2B5EF4-FFF2-40B4-BE49-F238E27FC236}">
                    <a16:creationId xmlns:a16="http://schemas.microsoft.com/office/drawing/2014/main" id="{77450449-ED5F-40E2-8B72-65E7629FB875}"/>
                  </a:ext>
                </a:extLst>
              </p:cNvPr>
              <p:cNvCxnSpPr>
                <a:cxnSpLocks/>
              </p:cNvCxnSpPr>
              <p:nvPr/>
            </p:nvCxnSpPr>
            <p:spPr>
              <a:xfrm flipV="1">
                <a:off x="7396107" y="3402880"/>
                <a:ext cx="0" cy="1500196"/>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sp>
            <p:nvSpPr>
              <p:cNvPr id="345" name="TextBox 344">
                <a:extLst>
                  <a:ext uri="{FF2B5EF4-FFF2-40B4-BE49-F238E27FC236}">
                    <a16:creationId xmlns:a16="http://schemas.microsoft.com/office/drawing/2014/main" id="{844F153C-D1FB-41DB-A081-EEDBEFCAE730}"/>
                  </a:ext>
                </a:extLst>
              </p:cNvPr>
              <p:cNvSpPr txBox="1"/>
              <p:nvPr/>
            </p:nvSpPr>
            <p:spPr>
              <a:xfrm>
                <a:off x="7588950" y="3999090"/>
                <a:ext cx="1005840" cy="307777"/>
              </a:xfrm>
              <a:prstGeom prst="rect">
                <a:avLst/>
              </a:prstGeom>
              <a:noFill/>
            </p:spPr>
            <p:txBody>
              <a:bodyPr wrap="square" lIns="0" tIns="0" rIns="0" bIns="0" rtlCol="0" anchor="ctr">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MDM </a:t>
                </a:r>
                <a:b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b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enrollment</a:t>
                </a:r>
              </a:p>
            </p:txBody>
          </p:sp>
        </p:grpSp>
        <p:grpSp>
          <p:nvGrpSpPr>
            <p:cNvPr id="375" name="Group 374">
              <a:extLst>
                <a:ext uri="{FF2B5EF4-FFF2-40B4-BE49-F238E27FC236}">
                  <a16:creationId xmlns:a16="http://schemas.microsoft.com/office/drawing/2014/main" id="{9340E391-AA57-4E7D-9DCD-49152457722B}"/>
                </a:ext>
              </a:extLst>
            </p:cNvPr>
            <p:cNvGrpSpPr/>
            <p:nvPr/>
          </p:nvGrpSpPr>
          <p:grpSpPr>
            <a:xfrm>
              <a:off x="7728816" y="3336473"/>
              <a:ext cx="2486640" cy="1878367"/>
              <a:chOff x="7883795" y="3402880"/>
              <a:chExt cx="2536502" cy="1916032"/>
            </a:xfrm>
          </p:grpSpPr>
          <p:grpSp>
            <p:nvGrpSpPr>
              <p:cNvPr id="359" name="Group 358">
                <a:extLst>
                  <a:ext uri="{FF2B5EF4-FFF2-40B4-BE49-F238E27FC236}">
                    <a16:creationId xmlns:a16="http://schemas.microsoft.com/office/drawing/2014/main" id="{A98D93AB-70A3-4589-A4D4-81BB19994B75}"/>
                  </a:ext>
                </a:extLst>
              </p:cNvPr>
              <p:cNvGrpSpPr/>
              <p:nvPr/>
            </p:nvGrpSpPr>
            <p:grpSpPr>
              <a:xfrm>
                <a:off x="7883795" y="3402880"/>
                <a:ext cx="2536502" cy="1916032"/>
                <a:chOff x="7447902" y="3402880"/>
                <a:chExt cx="2536502" cy="1916032"/>
              </a:xfrm>
            </p:grpSpPr>
            <p:cxnSp>
              <p:nvCxnSpPr>
                <p:cNvPr id="336" name="Straight Arrow Connector 335">
                  <a:extLst>
                    <a:ext uri="{FF2B5EF4-FFF2-40B4-BE49-F238E27FC236}">
                      <a16:creationId xmlns:a16="http://schemas.microsoft.com/office/drawing/2014/main" id="{C91E5BD3-2B9A-4A77-BF8E-9F153E73442C}"/>
                    </a:ext>
                  </a:extLst>
                </p:cNvPr>
                <p:cNvCxnSpPr>
                  <a:cxnSpLocks/>
                </p:cNvCxnSpPr>
                <p:nvPr/>
              </p:nvCxnSpPr>
              <p:spPr>
                <a:xfrm flipV="1">
                  <a:off x="9984404" y="3402880"/>
                  <a:ext cx="0" cy="1916032"/>
                </a:xfrm>
                <a:prstGeom prst="straightConnector1">
                  <a:avLst/>
                </a:prstGeom>
                <a:ln w="38100" cap="rnd">
                  <a:solidFill>
                    <a:schemeClr val="accent1"/>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353" name="Straight Arrow Connector 352">
                  <a:extLst>
                    <a:ext uri="{FF2B5EF4-FFF2-40B4-BE49-F238E27FC236}">
                      <a16:creationId xmlns:a16="http://schemas.microsoft.com/office/drawing/2014/main" id="{A5C034B4-D472-47E6-9F0B-3D42430B94C5}"/>
                    </a:ext>
                  </a:extLst>
                </p:cNvPr>
                <p:cNvCxnSpPr>
                  <a:cxnSpLocks/>
                </p:cNvCxnSpPr>
                <p:nvPr/>
              </p:nvCxnSpPr>
              <p:spPr>
                <a:xfrm flipH="1">
                  <a:off x="7447902" y="5318911"/>
                  <a:ext cx="2536502" cy="0"/>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sp>
            <p:nvSpPr>
              <p:cNvPr id="338" name="TextBox 337">
                <a:extLst>
                  <a:ext uri="{FF2B5EF4-FFF2-40B4-BE49-F238E27FC236}">
                    <a16:creationId xmlns:a16="http://schemas.microsoft.com/office/drawing/2014/main" id="{DA11DDAF-BE31-4320-8BB0-901B35B2E0D5}"/>
                  </a:ext>
                </a:extLst>
              </p:cNvPr>
              <p:cNvSpPr txBox="1"/>
              <p:nvPr/>
            </p:nvSpPr>
            <p:spPr>
              <a:xfrm>
                <a:off x="9453887" y="3999090"/>
                <a:ext cx="787584" cy="307777"/>
              </a:xfrm>
              <a:prstGeom prst="rect">
                <a:avLst/>
              </a:prstGeom>
              <a:noFill/>
            </p:spPr>
            <p:txBody>
              <a:bodyPr wrap="square" lIns="0" tIns="0" rIns="0" bIns="0" rtlCol="0" anchor="ctr">
                <a:spAutoFit/>
              </a:bodyPr>
              <a:lstStyle/>
              <a:p>
                <a:pPr marL="0" marR="0" lvl="0" indent="0" algn="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Autopilot profile</a:t>
                </a:r>
              </a:p>
            </p:txBody>
          </p:sp>
        </p:grpSp>
        <p:grpSp>
          <p:nvGrpSpPr>
            <p:cNvPr id="374" name="Group 373">
              <a:extLst>
                <a:ext uri="{FF2B5EF4-FFF2-40B4-BE49-F238E27FC236}">
                  <a16:creationId xmlns:a16="http://schemas.microsoft.com/office/drawing/2014/main" id="{B8A14CD1-7FB5-4546-946B-80065A4CCCFA}"/>
                </a:ext>
              </a:extLst>
            </p:cNvPr>
            <p:cNvGrpSpPr/>
            <p:nvPr/>
          </p:nvGrpSpPr>
          <p:grpSpPr>
            <a:xfrm>
              <a:off x="7728817" y="3336473"/>
              <a:ext cx="3661754" cy="2216673"/>
              <a:chOff x="7883795" y="3402880"/>
              <a:chExt cx="3735180" cy="2261122"/>
            </a:xfrm>
          </p:grpSpPr>
          <p:sp>
            <p:nvSpPr>
              <p:cNvPr id="339" name="TextBox 338">
                <a:extLst>
                  <a:ext uri="{FF2B5EF4-FFF2-40B4-BE49-F238E27FC236}">
                    <a16:creationId xmlns:a16="http://schemas.microsoft.com/office/drawing/2014/main" id="{14588A5F-DE05-4FBB-B63D-2635C02BFDE1}"/>
                  </a:ext>
                </a:extLst>
              </p:cNvPr>
              <p:cNvSpPr txBox="1"/>
              <p:nvPr/>
            </p:nvSpPr>
            <p:spPr>
              <a:xfrm>
                <a:off x="10938813" y="3999090"/>
                <a:ext cx="680162" cy="307777"/>
              </a:xfrm>
              <a:prstGeom prst="rect">
                <a:avLst/>
              </a:prstGeom>
              <a:noFill/>
            </p:spPr>
            <p:txBody>
              <a:bodyPr wrap="square" lIns="0" tIns="0" rIns="0" bIns="0" rtlCol="0" anchor="ctr">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Hardware ID</a:t>
                </a:r>
              </a:p>
            </p:txBody>
          </p:sp>
          <p:grpSp>
            <p:nvGrpSpPr>
              <p:cNvPr id="373" name="Group 372">
                <a:extLst>
                  <a:ext uri="{FF2B5EF4-FFF2-40B4-BE49-F238E27FC236}">
                    <a16:creationId xmlns:a16="http://schemas.microsoft.com/office/drawing/2014/main" id="{E59BBB1C-68FC-476E-93FF-B283F617D48F}"/>
                  </a:ext>
                </a:extLst>
              </p:cNvPr>
              <p:cNvGrpSpPr/>
              <p:nvPr/>
            </p:nvGrpSpPr>
            <p:grpSpPr>
              <a:xfrm>
                <a:off x="7883795" y="3402880"/>
                <a:ext cx="2862175" cy="2261122"/>
                <a:chOff x="7883795" y="3402880"/>
                <a:chExt cx="2862175" cy="2261122"/>
              </a:xfrm>
            </p:grpSpPr>
            <p:cxnSp>
              <p:nvCxnSpPr>
                <p:cNvPr id="337" name="Straight Arrow Connector 336">
                  <a:extLst>
                    <a:ext uri="{FF2B5EF4-FFF2-40B4-BE49-F238E27FC236}">
                      <a16:creationId xmlns:a16="http://schemas.microsoft.com/office/drawing/2014/main" id="{4706639A-4E63-4738-81EA-872C2988CB79}"/>
                    </a:ext>
                  </a:extLst>
                </p:cNvPr>
                <p:cNvCxnSpPr>
                  <a:cxnSpLocks/>
                </p:cNvCxnSpPr>
                <p:nvPr/>
              </p:nvCxnSpPr>
              <p:spPr>
                <a:xfrm flipV="1">
                  <a:off x="10745970" y="3402880"/>
                  <a:ext cx="0" cy="2261122"/>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cxnSp>
              <p:nvCxnSpPr>
                <p:cNvPr id="354" name="Straight Arrow Connector 353">
                  <a:extLst>
                    <a:ext uri="{FF2B5EF4-FFF2-40B4-BE49-F238E27FC236}">
                      <a16:creationId xmlns:a16="http://schemas.microsoft.com/office/drawing/2014/main" id="{BE6F4383-AB3C-4778-B005-845DD5BCB1F7}"/>
                    </a:ext>
                  </a:extLst>
                </p:cNvPr>
                <p:cNvCxnSpPr>
                  <a:cxnSpLocks/>
                </p:cNvCxnSpPr>
                <p:nvPr/>
              </p:nvCxnSpPr>
              <p:spPr>
                <a:xfrm flipH="1">
                  <a:off x="7883795" y="5664002"/>
                  <a:ext cx="2862175" cy="0"/>
                </a:xfrm>
                <a:prstGeom prst="straightConnector1">
                  <a:avLst/>
                </a:prstGeom>
                <a:ln w="38100" cap="rnd">
                  <a:solidFill>
                    <a:schemeClr val="accent1"/>
                  </a:solidFill>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grpSp>
        </p:grpSp>
        <p:grpSp>
          <p:nvGrpSpPr>
            <p:cNvPr id="3" name="Group 2">
              <a:extLst>
                <a:ext uri="{FF2B5EF4-FFF2-40B4-BE49-F238E27FC236}">
                  <a16:creationId xmlns:a16="http://schemas.microsoft.com/office/drawing/2014/main" id="{B794D8C7-B6C5-473D-88B7-71A3414C9ABC}"/>
                </a:ext>
              </a:extLst>
            </p:cNvPr>
            <p:cNvGrpSpPr/>
            <p:nvPr/>
          </p:nvGrpSpPr>
          <p:grpSpPr>
            <a:xfrm>
              <a:off x="1730556" y="3673549"/>
              <a:ext cx="4553739" cy="1785842"/>
              <a:chOff x="1730556" y="3673549"/>
              <a:chExt cx="4553739" cy="1785842"/>
            </a:xfrm>
          </p:grpSpPr>
          <p:cxnSp>
            <p:nvCxnSpPr>
              <p:cNvPr id="38" name="Straight Arrow Connector 37">
                <a:extLst>
                  <a:ext uri="{FF2B5EF4-FFF2-40B4-BE49-F238E27FC236}">
                    <a16:creationId xmlns:a16="http://schemas.microsoft.com/office/drawing/2014/main" id="{3A029E31-B99A-468C-8681-185097A410A5}"/>
                  </a:ext>
                </a:extLst>
              </p:cNvPr>
              <p:cNvCxnSpPr>
                <a:cxnSpLocks/>
              </p:cNvCxnSpPr>
              <p:nvPr/>
            </p:nvCxnSpPr>
            <p:spPr>
              <a:xfrm flipH="1" flipV="1">
                <a:off x="1730556" y="3673549"/>
                <a:ext cx="4553739" cy="1785842"/>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6ED9B29F-5C1D-48FB-95B0-CF3339BD61D5}"/>
                  </a:ext>
                </a:extLst>
              </p:cNvPr>
              <p:cNvSpPr txBox="1"/>
              <p:nvPr/>
            </p:nvSpPr>
            <p:spPr>
              <a:xfrm>
                <a:off x="2041341" y="4647079"/>
                <a:ext cx="1991149" cy="150810"/>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Sign in using domain credentials</a:t>
                </a:r>
              </a:p>
            </p:txBody>
          </p:sp>
        </p:grpSp>
        <p:cxnSp>
          <p:nvCxnSpPr>
            <p:cNvPr id="41" name="Straight Arrow Connector 40">
              <a:extLst>
                <a:ext uri="{FF2B5EF4-FFF2-40B4-BE49-F238E27FC236}">
                  <a16:creationId xmlns:a16="http://schemas.microsoft.com/office/drawing/2014/main" id="{B15985D6-148B-461A-9481-E429E500AE34}"/>
                </a:ext>
              </a:extLst>
            </p:cNvPr>
            <p:cNvCxnSpPr>
              <a:cxnSpLocks/>
            </p:cNvCxnSpPr>
            <p:nvPr/>
          </p:nvCxnSpPr>
          <p:spPr>
            <a:xfrm flipH="1" flipV="1">
              <a:off x="1840895" y="3428997"/>
              <a:ext cx="4553739" cy="1785842"/>
            </a:xfrm>
            <a:prstGeom prst="straightConnector1">
              <a:avLst/>
            </a:prstGeom>
            <a:ln w="38100" cap="rnd">
              <a:solidFill>
                <a:srgbClr val="FF0000"/>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BF13852-9E71-4DF3-AA96-24A64CF9C318}"/>
                </a:ext>
              </a:extLst>
            </p:cNvPr>
            <p:cNvSpPr txBox="1"/>
            <p:nvPr/>
          </p:nvSpPr>
          <p:spPr>
            <a:xfrm>
              <a:off x="3908127" y="3399132"/>
              <a:ext cx="1062446" cy="83099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a:ln>
                    <a:noFill/>
                  </a:ln>
                  <a:solidFill>
                    <a:srgbClr val="FF0000"/>
                  </a:solidFill>
                  <a:effectLst/>
                  <a:uLnTx/>
                  <a:uFillTx/>
                  <a:latin typeface="Segoe UI"/>
                  <a:ea typeface="+mn-ea"/>
                  <a:cs typeface="+mn-cs"/>
                </a:rPr>
                <a:t>X</a:t>
              </a:r>
              <a:endParaRPr kumimoji="0" lang="en-US" sz="2000" b="0" i="0" u="none" strike="noStrike" kern="1200" cap="none" spc="0" normalizeH="0" baseline="0" noProof="0">
                <a:ln>
                  <a:noFill/>
                </a:ln>
                <a:solidFill>
                  <a:srgbClr val="FF0000"/>
                </a:solidFill>
                <a:effectLst/>
                <a:uLnTx/>
                <a:uFillTx/>
                <a:latin typeface="Segoe UI"/>
                <a:ea typeface="+mn-ea"/>
                <a:cs typeface="+mn-cs"/>
              </a:endParaRPr>
            </a:p>
          </p:txBody>
        </p:sp>
        <p:grpSp>
          <p:nvGrpSpPr>
            <p:cNvPr id="46" name="Group 45">
              <a:extLst>
                <a:ext uri="{FF2B5EF4-FFF2-40B4-BE49-F238E27FC236}">
                  <a16:creationId xmlns:a16="http://schemas.microsoft.com/office/drawing/2014/main" id="{957FBEE7-AC0A-415E-9160-59817264B73D}"/>
                </a:ext>
              </a:extLst>
            </p:cNvPr>
            <p:cNvGrpSpPr/>
            <p:nvPr/>
          </p:nvGrpSpPr>
          <p:grpSpPr>
            <a:xfrm>
              <a:off x="713603" y="5183544"/>
              <a:ext cx="933693" cy="830609"/>
              <a:chOff x="964713" y="5592186"/>
              <a:chExt cx="952415" cy="847264"/>
            </a:xfrm>
          </p:grpSpPr>
          <p:sp>
            <p:nvSpPr>
              <p:cNvPr id="47" name="TextBox 46">
                <a:extLst>
                  <a:ext uri="{FF2B5EF4-FFF2-40B4-BE49-F238E27FC236}">
                    <a16:creationId xmlns:a16="http://schemas.microsoft.com/office/drawing/2014/main" id="{C87C0389-2AA0-4370-AB94-52E0D53FFDD3}"/>
                  </a:ext>
                </a:extLst>
              </p:cNvPr>
              <p:cNvSpPr txBox="1"/>
              <p:nvPr/>
            </p:nvSpPr>
            <p:spPr>
              <a:xfrm>
                <a:off x="964713" y="6193229"/>
                <a:ext cx="952415" cy="246221"/>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IT Admin</a:t>
                </a:r>
              </a:p>
            </p:txBody>
          </p:sp>
          <p:sp>
            <p:nvSpPr>
              <p:cNvPr id="48" name="people_3" title="Icon of a person surrounded by brackets">
                <a:extLst>
                  <a:ext uri="{FF2B5EF4-FFF2-40B4-BE49-F238E27FC236}">
                    <a16:creationId xmlns:a16="http://schemas.microsoft.com/office/drawing/2014/main" id="{D79B5AAC-DFB5-4D2D-9BB8-4D544D8AF579}"/>
                  </a:ext>
                </a:extLst>
              </p:cNvPr>
              <p:cNvSpPr>
                <a:spLocks noChangeAspect="1" noEditPoints="1"/>
              </p:cNvSpPr>
              <p:nvPr/>
            </p:nvSpPr>
            <p:spPr bwMode="auto">
              <a:xfrm>
                <a:off x="1229164" y="5592186"/>
                <a:ext cx="423515" cy="426902"/>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25400" cap="rnd">
                <a:solidFill>
                  <a:srgbClr val="0078D7"/>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sp>
        <p:nvSpPr>
          <p:cNvPr id="5" name="Title 4">
            <a:extLst>
              <a:ext uri="{FF2B5EF4-FFF2-40B4-BE49-F238E27FC236}">
                <a16:creationId xmlns:a16="http://schemas.microsoft.com/office/drawing/2014/main" id="{D89C2417-1E0A-4C2A-ABB2-088FC4962857}"/>
              </a:ext>
            </a:extLst>
          </p:cNvPr>
          <p:cNvSpPr>
            <a:spLocks noGrp="1"/>
          </p:cNvSpPr>
          <p:nvPr>
            <p:ph type="title"/>
          </p:nvPr>
        </p:nvSpPr>
        <p:spPr>
          <a:xfrm>
            <a:off x="801119" y="437538"/>
            <a:ext cx="10961344" cy="742300"/>
          </a:xfrm>
        </p:spPr>
        <p:txBody>
          <a:bodyPr/>
          <a:lstStyle/>
          <a:p>
            <a:r>
              <a:rPr lang="en-US" sz="4000">
                <a:solidFill>
                  <a:schemeClr val="bg1"/>
                </a:solidFill>
              </a:rPr>
              <a:t>User-Driven deployment with Hybrid Azure AD</a:t>
            </a:r>
          </a:p>
        </p:txBody>
      </p:sp>
    </p:spTree>
    <p:extLst>
      <p:ext uri="{BB962C8B-B14F-4D97-AF65-F5344CB8AC3E}">
        <p14:creationId xmlns:p14="http://schemas.microsoft.com/office/powerpoint/2010/main" val="4190568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EB621D-DD54-4ACF-82A5-149571B06928}"/>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1C4CC3BB-776A-4010-B590-8DFF5DC081FF}"/>
              </a:ext>
            </a:extLst>
          </p:cNvPr>
          <p:cNvSpPr>
            <a:spLocks noGrp="1"/>
          </p:cNvSpPr>
          <p:nvPr>
            <p:ph type="subTitle" idx="1"/>
          </p:nvPr>
        </p:nvSpPr>
        <p:spPr/>
        <p:txBody>
          <a:bodyPr/>
          <a:lstStyle/>
          <a:p>
            <a:r>
              <a:rPr lang="en-US"/>
              <a:t>Windows Autopilot in Action</a:t>
            </a:r>
          </a:p>
        </p:txBody>
      </p:sp>
    </p:spTree>
    <p:extLst>
      <p:ext uri="{BB962C8B-B14F-4D97-AF65-F5344CB8AC3E}">
        <p14:creationId xmlns:p14="http://schemas.microsoft.com/office/powerpoint/2010/main" val="28080306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p:txBody>
          <a:bodyPr>
            <a:normAutofit fontScale="90000"/>
          </a:bodyPr>
          <a:lstStyle/>
          <a:p>
            <a:r>
              <a:rPr lang="en-US"/>
              <a:t>Windows Autopilot, upcoming features</a:t>
            </a:r>
          </a:p>
        </p:txBody>
      </p:sp>
      <p:sp>
        <p:nvSpPr>
          <p:cNvPr id="2" name="Text Placeholder 1">
            <a:extLst>
              <a:ext uri="{FF2B5EF4-FFF2-40B4-BE49-F238E27FC236}">
                <a16:creationId xmlns:a16="http://schemas.microsoft.com/office/drawing/2014/main" id="{9EBFA0A9-5BBA-4D7F-A7CB-600F824244D4}"/>
              </a:ext>
            </a:extLst>
          </p:cNvPr>
          <p:cNvSpPr>
            <a:spLocks noGrp="1"/>
          </p:cNvSpPr>
          <p:nvPr>
            <p:ph type="body" sz="quarter" idx="10"/>
          </p:nvPr>
        </p:nvSpPr>
        <p:spPr>
          <a:xfrm>
            <a:off x="584200" y="1435496"/>
            <a:ext cx="11018520" cy="4755753"/>
          </a:xfrm>
        </p:spPr>
        <p:txBody>
          <a:bodyPr>
            <a:normAutofit/>
          </a:bodyPr>
          <a:lstStyle/>
          <a:p>
            <a:r>
              <a:rPr lang="en-US"/>
              <a:t>User-driven Hybrid Azure AD Join over the internet – VPN support (Q1CY20 preview)</a:t>
            </a:r>
          </a:p>
          <a:p>
            <a:r>
              <a:rPr lang="en-US"/>
              <a:t>Integration with Configuration Manager for running task sequences (H1CY20)</a:t>
            </a:r>
          </a:p>
          <a:p>
            <a:r>
              <a:rPr lang="en-US"/>
              <a:t>Group tag editing (Q4CY19)</a:t>
            </a:r>
          </a:p>
          <a:p>
            <a:r>
              <a:rPr lang="en-US"/>
              <a:t>Direct computer name assignment (Q4CY19 for Azure AD)</a:t>
            </a:r>
          </a:p>
          <a:p>
            <a:r>
              <a:rPr lang="en-US"/>
              <a:t>Windows Autopilot deployment report (Q4CY19)</a:t>
            </a:r>
          </a:p>
          <a:p>
            <a:r>
              <a:rPr lang="en-US"/>
              <a:t>Aligned naming options for Azure AD and Hybrid Azure AD (CY20)</a:t>
            </a:r>
          </a:p>
          <a:p>
            <a:r>
              <a:rPr lang="en-US"/>
              <a:t>Guided scenarios to help with initial setup and configuration</a:t>
            </a:r>
          </a:p>
          <a:p>
            <a:r>
              <a:rPr lang="en-US"/>
              <a:t>ESP enhancements for targeting, disabling user ESP, Nth user</a:t>
            </a:r>
          </a:p>
          <a:p>
            <a:r>
              <a:rPr lang="en-US"/>
              <a:t>Full network documentation (URLs, IP addresses, etc.)</a:t>
            </a:r>
          </a:p>
          <a:p>
            <a:r>
              <a:rPr lang="en-US"/>
              <a:t>Windows 10 configuration for features, language packs, in-box apps</a:t>
            </a:r>
          </a:p>
          <a:p>
            <a:endParaRPr lang="en-US"/>
          </a:p>
        </p:txBody>
      </p:sp>
    </p:spTree>
    <p:extLst>
      <p:ext uri="{BB962C8B-B14F-4D97-AF65-F5344CB8AC3E}">
        <p14:creationId xmlns:p14="http://schemas.microsoft.com/office/powerpoint/2010/main" val="6921597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p:txBody>
          <a:bodyPr/>
          <a:lstStyle/>
          <a:p>
            <a:r>
              <a:rPr lang="en-US"/>
              <a:t>Windows Autopilot, future ideas</a:t>
            </a:r>
          </a:p>
        </p:txBody>
      </p:sp>
      <p:sp>
        <p:nvSpPr>
          <p:cNvPr id="2" name="Text Placeholder 1">
            <a:extLst>
              <a:ext uri="{FF2B5EF4-FFF2-40B4-BE49-F238E27FC236}">
                <a16:creationId xmlns:a16="http://schemas.microsoft.com/office/drawing/2014/main" id="{9EBFA0A9-5BBA-4D7F-A7CB-600F824244D4}"/>
              </a:ext>
            </a:extLst>
          </p:cNvPr>
          <p:cNvSpPr>
            <a:spLocks noGrp="1"/>
          </p:cNvSpPr>
          <p:nvPr>
            <p:ph type="body" sz="quarter" idx="10"/>
          </p:nvPr>
        </p:nvSpPr>
        <p:spPr>
          <a:xfrm>
            <a:off x="584200" y="1435497"/>
            <a:ext cx="11018520" cy="3241278"/>
          </a:xfrm>
        </p:spPr>
        <p:txBody>
          <a:bodyPr>
            <a:normAutofit/>
          </a:bodyPr>
          <a:lstStyle/>
          <a:p>
            <a:r>
              <a:rPr lang="en-US"/>
              <a:t>Troubleshooting and logging improvements</a:t>
            </a:r>
          </a:p>
          <a:p>
            <a:r>
              <a:rPr lang="en-US"/>
              <a:t>Migration of apps and settings from an old computer</a:t>
            </a:r>
          </a:p>
          <a:p>
            <a:r>
              <a:rPr lang="en-US"/>
              <a:t>Provisioning performance – the need for speed</a:t>
            </a:r>
          </a:p>
          <a:p>
            <a:r>
              <a:rPr lang="en-US"/>
              <a:t>Configuration of Windows 10 preferences and defaults (vs. just policy/settings)</a:t>
            </a:r>
          </a:p>
          <a:p>
            <a:r>
              <a:rPr lang="en-US"/>
              <a:t>Device lifecycle management improvements</a:t>
            </a:r>
          </a:p>
          <a:p>
            <a:r>
              <a:rPr lang="en-US"/>
              <a:t>Better handling of OS languages</a:t>
            </a:r>
          </a:p>
          <a:p>
            <a:endParaRPr lang="en-US"/>
          </a:p>
        </p:txBody>
      </p:sp>
    </p:spTree>
    <p:extLst>
      <p:ext uri="{BB962C8B-B14F-4D97-AF65-F5344CB8AC3E}">
        <p14:creationId xmlns:p14="http://schemas.microsoft.com/office/powerpoint/2010/main" val="338882217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C1184A-15AD-4373-9D79-C71C08EA3A42}"/>
              </a:ext>
            </a:extLst>
          </p:cNvPr>
          <p:cNvSpPr>
            <a:spLocks noGrp="1"/>
          </p:cNvSpPr>
          <p:nvPr>
            <p:ph type="title"/>
          </p:nvPr>
        </p:nvSpPr>
        <p:spPr/>
        <p:txBody>
          <a:bodyPr/>
          <a:lstStyle/>
          <a:p>
            <a:r>
              <a:rPr lang="en-US"/>
              <a:t>PowerShell Deployment Toolkit (PSD)</a:t>
            </a:r>
          </a:p>
        </p:txBody>
      </p:sp>
      <p:sp>
        <p:nvSpPr>
          <p:cNvPr id="5" name="Text Placeholder 4">
            <a:extLst>
              <a:ext uri="{FF2B5EF4-FFF2-40B4-BE49-F238E27FC236}">
                <a16:creationId xmlns:a16="http://schemas.microsoft.com/office/drawing/2014/main" id="{97DD57C3-8D12-4BC7-9E88-1B0CA9E952CC}"/>
              </a:ext>
            </a:extLst>
          </p:cNvPr>
          <p:cNvSpPr>
            <a:spLocks noGrp="1"/>
          </p:cNvSpPr>
          <p:nvPr>
            <p:ph type="body" sz="quarter" idx="10"/>
          </p:nvPr>
        </p:nvSpPr>
        <p:spPr>
          <a:xfrm>
            <a:off x="1152658" y="1435496"/>
            <a:ext cx="10450061" cy="4050903"/>
          </a:xfrm>
        </p:spPr>
        <p:txBody>
          <a:bodyPr>
            <a:normAutofit/>
          </a:bodyPr>
          <a:lstStyle/>
          <a:p>
            <a:r>
              <a:rPr lang="en-US" sz="3600" b="1"/>
              <a:t>Why….</a:t>
            </a:r>
          </a:p>
          <a:p>
            <a:r>
              <a:rPr lang="en-US" sz="3200"/>
              <a:t>The knowledge in VB Script are limited</a:t>
            </a:r>
          </a:p>
          <a:p>
            <a:r>
              <a:rPr lang="en-US" sz="3200"/>
              <a:t>There is still a need of solutions like MDT</a:t>
            </a:r>
          </a:p>
          <a:p>
            <a:r>
              <a:rPr lang="en-US" sz="3200"/>
              <a:t>PowerShell provides functionality beyond VB Script</a:t>
            </a:r>
          </a:p>
          <a:p>
            <a:r>
              <a:rPr lang="en-US" sz="3200"/>
              <a:t>Support for additional transport protocols, like http/https</a:t>
            </a:r>
          </a:p>
          <a:p>
            <a:endParaRPr lang="en-US" sz="3200"/>
          </a:p>
        </p:txBody>
      </p:sp>
    </p:spTree>
    <p:extLst>
      <p:ext uri="{BB962C8B-B14F-4D97-AF65-F5344CB8AC3E}">
        <p14:creationId xmlns:p14="http://schemas.microsoft.com/office/powerpoint/2010/main" val="416417580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CFEB1-F8D5-48E8-9791-AD3FDFE5A8E7}"/>
              </a:ext>
            </a:extLst>
          </p:cNvPr>
          <p:cNvSpPr>
            <a:spLocks noGrp="1"/>
          </p:cNvSpPr>
          <p:nvPr>
            <p:ph type="title"/>
          </p:nvPr>
        </p:nvSpPr>
        <p:spPr/>
        <p:txBody>
          <a:bodyPr/>
          <a:lstStyle/>
          <a:p>
            <a:r>
              <a:rPr lang="en-US"/>
              <a:t>Why</a:t>
            </a:r>
          </a:p>
        </p:txBody>
      </p:sp>
      <p:sp>
        <p:nvSpPr>
          <p:cNvPr id="3" name="Content Placeholder 2">
            <a:extLst>
              <a:ext uri="{FF2B5EF4-FFF2-40B4-BE49-F238E27FC236}">
                <a16:creationId xmlns:a16="http://schemas.microsoft.com/office/drawing/2014/main" id="{51CD3C1C-3B86-4707-A09E-9E0BEB6BDEBF}"/>
              </a:ext>
            </a:extLst>
          </p:cNvPr>
          <p:cNvSpPr>
            <a:spLocks noGrp="1"/>
          </p:cNvSpPr>
          <p:nvPr>
            <p:ph idx="1"/>
          </p:nvPr>
        </p:nvSpPr>
        <p:spPr/>
        <p:txBody>
          <a:bodyPr/>
          <a:lstStyle/>
          <a:p>
            <a:r>
              <a:rPr lang="en-US"/>
              <a:t>The knowledge in VB Script are limited</a:t>
            </a:r>
          </a:p>
          <a:p>
            <a:r>
              <a:rPr lang="en-US"/>
              <a:t>There is still a need of solutions like MDT</a:t>
            </a:r>
          </a:p>
          <a:p>
            <a:r>
              <a:rPr lang="en-US"/>
              <a:t>PowerShell provides functionality beyond VB Script</a:t>
            </a:r>
          </a:p>
          <a:p>
            <a:r>
              <a:rPr lang="en-US"/>
              <a:t>Support for additional transport protocols, like http/https</a:t>
            </a:r>
          </a:p>
        </p:txBody>
      </p:sp>
    </p:spTree>
    <p:extLst>
      <p:ext uri="{BB962C8B-B14F-4D97-AF65-F5344CB8AC3E}">
        <p14:creationId xmlns:p14="http://schemas.microsoft.com/office/powerpoint/2010/main" val="3262462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CFEB1-F8D5-48E8-9791-AD3FDFE5A8E7}"/>
              </a:ext>
            </a:extLst>
          </p:cNvPr>
          <p:cNvSpPr>
            <a:spLocks noGrp="1"/>
          </p:cNvSpPr>
          <p:nvPr>
            <p:ph type="title"/>
          </p:nvPr>
        </p:nvSpPr>
        <p:spPr/>
        <p:txBody>
          <a:bodyPr/>
          <a:lstStyle/>
          <a:p>
            <a:r>
              <a:rPr lang="en-US"/>
              <a:t>The basics</a:t>
            </a:r>
          </a:p>
        </p:txBody>
      </p:sp>
      <p:sp>
        <p:nvSpPr>
          <p:cNvPr id="3" name="Content Placeholder 2">
            <a:extLst>
              <a:ext uri="{FF2B5EF4-FFF2-40B4-BE49-F238E27FC236}">
                <a16:creationId xmlns:a16="http://schemas.microsoft.com/office/drawing/2014/main" id="{51CD3C1C-3B86-4707-A09E-9E0BEB6BDEBF}"/>
              </a:ext>
            </a:extLst>
          </p:cNvPr>
          <p:cNvSpPr>
            <a:spLocks noGrp="1"/>
          </p:cNvSpPr>
          <p:nvPr>
            <p:ph idx="1"/>
          </p:nvPr>
        </p:nvSpPr>
        <p:spPr/>
        <p:txBody>
          <a:bodyPr>
            <a:normAutofit/>
          </a:bodyPr>
          <a:lstStyle/>
          <a:p>
            <a:r>
              <a:rPr lang="en-US" sz="2800"/>
              <a:t>MDT is using PowerShell for everything but:</a:t>
            </a:r>
          </a:p>
          <a:p>
            <a:r>
              <a:rPr lang="en-US" sz="2800"/>
              <a:t>- Task Sequence is controlled by VB Scripts</a:t>
            </a:r>
          </a:p>
          <a:p>
            <a:r>
              <a:rPr lang="en-US" sz="2800"/>
              <a:t>- Actions in the Task Sequence are based on VB Script</a:t>
            </a:r>
          </a:p>
          <a:p>
            <a:endParaRPr lang="en-US" sz="2800"/>
          </a:p>
          <a:p>
            <a:r>
              <a:rPr lang="en-US" sz="2800"/>
              <a:t>What if we just shift from VB Script to PowerShell, change actions to PowerShell and create new Task Sequence Template that are based on the capability of PowerShell?</a:t>
            </a:r>
          </a:p>
          <a:p>
            <a:r>
              <a:rPr lang="en-US" sz="2800"/>
              <a:t>What if we change the mind set of OS Deployment at the same time?</a:t>
            </a:r>
          </a:p>
        </p:txBody>
      </p:sp>
    </p:spTree>
    <p:extLst>
      <p:ext uri="{BB962C8B-B14F-4D97-AF65-F5344CB8AC3E}">
        <p14:creationId xmlns:p14="http://schemas.microsoft.com/office/powerpoint/2010/main" val="24182228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B1235-F70C-4B7B-A079-83284441F823}"/>
              </a:ext>
            </a:extLst>
          </p:cNvPr>
          <p:cNvSpPr>
            <a:spLocks noGrp="1"/>
          </p:cNvSpPr>
          <p:nvPr>
            <p:ph type="title"/>
          </p:nvPr>
        </p:nvSpPr>
        <p:spPr/>
        <p:txBody>
          <a:bodyPr/>
          <a:lstStyle/>
          <a:p>
            <a:r>
              <a:rPr lang="en-US"/>
              <a:t>Development and Curation Partners</a:t>
            </a:r>
          </a:p>
        </p:txBody>
      </p:sp>
      <p:sp>
        <p:nvSpPr>
          <p:cNvPr id="6" name="Rectangle: Rounded Corners 5">
            <a:extLst>
              <a:ext uri="{FF2B5EF4-FFF2-40B4-BE49-F238E27FC236}">
                <a16:creationId xmlns:a16="http://schemas.microsoft.com/office/drawing/2014/main" id="{88C1BF07-B8F4-4187-BE0C-C8F2542A222D}"/>
              </a:ext>
            </a:extLst>
          </p:cNvPr>
          <p:cNvSpPr/>
          <p:nvPr/>
        </p:nvSpPr>
        <p:spPr>
          <a:xfrm>
            <a:off x="973404" y="2677642"/>
            <a:ext cx="3201622" cy="1502714"/>
          </a:xfrm>
          <a:prstGeom prst="roundRect">
            <a:avLst>
              <a:gd name="adj" fmla="val 10000"/>
            </a:avLst>
          </a:prstGeom>
          <a: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
        <p:nvSpPr>
          <p:cNvPr id="7" name="Rectangle: Rounded Corners 6">
            <a:extLst>
              <a:ext uri="{FF2B5EF4-FFF2-40B4-BE49-F238E27FC236}">
                <a16:creationId xmlns:a16="http://schemas.microsoft.com/office/drawing/2014/main" id="{23F19F9F-8D5C-4227-9E28-917E61C0D395}"/>
              </a:ext>
            </a:extLst>
          </p:cNvPr>
          <p:cNvSpPr/>
          <p:nvPr/>
        </p:nvSpPr>
        <p:spPr>
          <a:xfrm>
            <a:off x="4495188" y="2677642"/>
            <a:ext cx="3201622" cy="1502714"/>
          </a:xfrm>
          <a:prstGeom prst="roundRect">
            <a:avLst>
              <a:gd name="adj" fmla="val 10000"/>
            </a:avLst>
          </a:prstGeom>
          <a:blipFill>
            <a:blip r:embed="rId4">
              <a:extLst>
                <a:ext uri="{28A0092B-C50C-407E-A947-70E740481C1C}">
                  <a14:useLocalDpi xmlns:a14="http://schemas.microsoft.com/office/drawing/2010/main" val="0"/>
                </a:ext>
              </a:extLst>
            </a:blip>
            <a:srcRect/>
            <a:stretch>
              <a:fillRect/>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
        <p:nvSpPr>
          <p:cNvPr id="8" name="Rectangle: Rounded Corners 7">
            <a:extLst>
              <a:ext uri="{FF2B5EF4-FFF2-40B4-BE49-F238E27FC236}">
                <a16:creationId xmlns:a16="http://schemas.microsoft.com/office/drawing/2014/main" id="{373BD93D-99D9-4954-904C-ADE588DB2D85}"/>
              </a:ext>
            </a:extLst>
          </p:cNvPr>
          <p:cNvSpPr/>
          <p:nvPr/>
        </p:nvSpPr>
        <p:spPr>
          <a:xfrm>
            <a:off x="8016973" y="2677642"/>
            <a:ext cx="3201622" cy="1502714"/>
          </a:xfrm>
          <a:prstGeom prst="roundRect">
            <a:avLst>
              <a:gd name="adj" fmla="val 10000"/>
            </a:avLst>
          </a:prstGeom>
          <a:blipFill>
            <a:blip r:embed="rId5">
              <a:extLst>
                <a:ext uri="{28A0092B-C50C-407E-A947-70E740481C1C}">
                  <a14:useLocalDpi xmlns:a14="http://schemas.microsoft.com/office/drawing/2010/main" val="0"/>
                </a:ext>
              </a:extLst>
            </a:blip>
            <a:srcRect/>
            <a:stretch>
              <a:fillRect/>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Tree>
    <p:extLst>
      <p:ext uri="{BB962C8B-B14F-4D97-AF65-F5344CB8AC3E}">
        <p14:creationId xmlns:p14="http://schemas.microsoft.com/office/powerpoint/2010/main" val="3463098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4CA16-5982-4EBE-9A23-F9408B719436}"/>
              </a:ext>
            </a:extLst>
          </p:cNvPr>
          <p:cNvSpPr>
            <a:spLocks noGrp="1"/>
          </p:cNvSpPr>
          <p:nvPr>
            <p:ph type="title"/>
          </p:nvPr>
        </p:nvSpPr>
        <p:spPr>
          <a:xfrm>
            <a:off x="1070020" y="-201546"/>
            <a:ext cx="10515600" cy="1325563"/>
          </a:xfrm>
        </p:spPr>
        <p:txBody>
          <a:bodyPr>
            <a:normAutofit/>
          </a:bodyPr>
          <a:lstStyle/>
          <a:p>
            <a:r>
              <a:rPr lang="en-US"/>
              <a:t>PSD Solution Development and Design</a:t>
            </a:r>
          </a:p>
        </p:txBody>
      </p:sp>
      <p:graphicFrame>
        <p:nvGraphicFramePr>
          <p:cNvPr id="14" name="Content Placeholder 2">
            <a:extLst>
              <a:ext uri="{FF2B5EF4-FFF2-40B4-BE49-F238E27FC236}">
                <a16:creationId xmlns:a16="http://schemas.microsoft.com/office/drawing/2014/main" id="{5AA98A64-77E5-41D9-ABCC-1D141EB4FA3E}"/>
              </a:ext>
            </a:extLst>
          </p:cNvPr>
          <p:cNvGraphicFramePr>
            <a:graphicFrameLocks noGrp="1"/>
          </p:cNvGraphicFramePr>
          <p:nvPr>
            <p:ph idx="1"/>
            <p:extLst>
              <p:ext uri="{D42A27DB-BD31-4B8C-83A1-F6EECF244321}">
                <p14:modId xmlns:p14="http://schemas.microsoft.com/office/powerpoint/2010/main" val="1976207455"/>
              </p:ext>
            </p:extLst>
          </p:nvPr>
        </p:nvGraphicFramePr>
        <p:xfrm>
          <a:off x="1192369" y="1490775"/>
          <a:ext cx="10044448"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3016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6F2C1A7-64F5-419B-A8BB-79EDB8173902}"/>
              </a:ext>
            </a:extLst>
          </p:cNvPr>
          <p:cNvSpPr/>
          <p:nvPr/>
        </p:nvSpPr>
        <p:spPr>
          <a:xfrm>
            <a:off x="1200160" y="3257889"/>
            <a:ext cx="9955520" cy="878484"/>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sp>
        <p:nvSpPr>
          <p:cNvPr id="5" name="Rectangle 4">
            <a:extLst>
              <a:ext uri="{FF2B5EF4-FFF2-40B4-BE49-F238E27FC236}">
                <a16:creationId xmlns:a16="http://schemas.microsoft.com/office/drawing/2014/main" id="{3A1FFB1E-E60B-4D9A-905D-0CB183BE26D1}"/>
              </a:ext>
            </a:extLst>
          </p:cNvPr>
          <p:cNvSpPr/>
          <p:nvPr/>
        </p:nvSpPr>
        <p:spPr>
          <a:xfrm>
            <a:off x="1200160" y="2228496"/>
            <a:ext cx="9955520" cy="822131"/>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sp>
        <p:nvSpPr>
          <p:cNvPr id="8" name="Rectangle 7">
            <a:extLst>
              <a:ext uri="{FF2B5EF4-FFF2-40B4-BE49-F238E27FC236}">
                <a16:creationId xmlns:a16="http://schemas.microsoft.com/office/drawing/2014/main" id="{621F9E2D-99BE-4448-917E-2F4C62A41D2C}"/>
              </a:ext>
            </a:extLst>
          </p:cNvPr>
          <p:cNvSpPr/>
          <p:nvPr/>
        </p:nvSpPr>
        <p:spPr>
          <a:xfrm>
            <a:off x="1200159" y="1199103"/>
            <a:ext cx="9955520" cy="858101"/>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sz="1600">
              <a:latin typeface="Raleway" panose="020B0503030101060003" pitchFamily="34" charset="0"/>
            </a:endParaRPr>
          </a:p>
        </p:txBody>
      </p:sp>
      <p:pic>
        <p:nvPicPr>
          <p:cNvPr id="16" name="Picture 15">
            <a:extLst>
              <a:ext uri="{FF2B5EF4-FFF2-40B4-BE49-F238E27FC236}">
                <a16:creationId xmlns:a16="http://schemas.microsoft.com/office/drawing/2014/main" id="{C92371EC-5764-47F5-BEE8-0BB118D325C8}"/>
              </a:ext>
            </a:extLst>
          </p:cNvPr>
          <p:cNvPicPr>
            <a:picLocks noChangeAspect="1"/>
          </p:cNvPicPr>
          <p:nvPr/>
        </p:nvPicPr>
        <p:blipFill>
          <a:blip r:embed="rId3"/>
          <a:stretch>
            <a:fillRect/>
          </a:stretch>
        </p:blipFill>
        <p:spPr>
          <a:xfrm>
            <a:off x="5706770" y="1315343"/>
            <a:ext cx="734445" cy="690251"/>
          </a:xfrm>
          <a:prstGeom prst="rect">
            <a:avLst/>
          </a:prstGeom>
        </p:spPr>
      </p:pic>
      <p:sp>
        <p:nvSpPr>
          <p:cNvPr id="9" name="Rectangle 8">
            <a:extLst>
              <a:ext uri="{FF2B5EF4-FFF2-40B4-BE49-F238E27FC236}">
                <a16:creationId xmlns:a16="http://schemas.microsoft.com/office/drawing/2014/main" id="{188BFFA8-8848-4A8D-91F2-15AFD02C50EF}"/>
              </a:ext>
            </a:extLst>
          </p:cNvPr>
          <p:cNvSpPr/>
          <p:nvPr/>
        </p:nvSpPr>
        <p:spPr>
          <a:xfrm>
            <a:off x="1200159" y="4316045"/>
            <a:ext cx="9955520" cy="840119"/>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pic>
        <p:nvPicPr>
          <p:cNvPr id="21" name="Graphic 20" descr="Trophy">
            <a:extLst>
              <a:ext uri="{FF2B5EF4-FFF2-40B4-BE49-F238E27FC236}">
                <a16:creationId xmlns:a16="http://schemas.microsoft.com/office/drawing/2014/main" id="{60B5427C-579F-4797-84B2-4B36C455F38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18844" y="4363249"/>
            <a:ext cx="966817" cy="767017"/>
          </a:xfrm>
          <a:prstGeom prst="rect">
            <a:avLst/>
          </a:prstGeom>
        </p:spPr>
      </p:pic>
      <p:sp>
        <p:nvSpPr>
          <p:cNvPr id="22" name="Rectangle 21">
            <a:extLst>
              <a:ext uri="{FF2B5EF4-FFF2-40B4-BE49-F238E27FC236}">
                <a16:creationId xmlns:a16="http://schemas.microsoft.com/office/drawing/2014/main" id="{1D9057F4-DA25-4960-965B-454EF8BE1AAC}"/>
              </a:ext>
            </a:extLst>
          </p:cNvPr>
          <p:cNvSpPr/>
          <p:nvPr/>
        </p:nvSpPr>
        <p:spPr>
          <a:xfrm>
            <a:off x="1200159" y="5368239"/>
            <a:ext cx="9955520" cy="768389"/>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sz="1600"/>
          </a:p>
        </p:txBody>
      </p:sp>
      <p:pic>
        <p:nvPicPr>
          <p:cNvPr id="24" name="Graphic 23" descr="Pizza">
            <a:extLst>
              <a:ext uri="{FF2B5EF4-FFF2-40B4-BE49-F238E27FC236}">
                <a16:creationId xmlns:a16="http://schemas.microsoft.com/office/drawing/2014/main" id="{F271D6E8-E332-4091-A600-98B336A7CD7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51368" y="5368239"/>
            <a:ext cx="889264" cy="717772"/>
          </a:xfrm>
          <a:prstGeom prst="rect">
            <a:avLst/>
          </a:prstGeom>
        </p:spPr>
      </p:pic>
      <p:pic>
        <p:nvPicPr>
          <p:cNvPr id="27" name="Content Placeholder 17" descr="A close up of a logo&#10;&#10;Description generated with very high confidence">
            <a:extLst>
              <a:ext uri="{FF2B5EF4-FFF2-40B4-BE49-F238E27FC236}">
                <a16:creationId xmlns:a16="http://schemas.microsoft.com/office/drawing/2014/main" id="{7876BA9C-7694-4756-ABB5-841E66378124}"/>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5719833" y="2307221"/>
            <a:ext cx="708337" cy="690251"/>
          </a:xfrm>
          <a:prstGeom prst="rect">
            <a:avLst/>
          </a:prstGeom>
        </p:spPr>
      </p:pic>
      <p:sp>
        <p:nvSpPr>
          <p:cNvPr id="2" name="Title 1"/>
          <p:cNvSpPr>
            <a:spLocks noGrp="1"/>
          </p:cNvSpPr>
          <p:nvPr>
            <p:ph type="title"/>
          </p:nvPr>
        </p:nvSpPr>
        <p:spPr>
          <a:xfrm>
            <a:off x="1200160" y="286603"/>
            <a:ext cx="9955520" cy="745387"/>
          </a:xfrm>
        </p:spPr>
        <p:txBody>
          <a:bodyPr>
            <a:normAutofit/>
          </a:bodyPr>
          <a:lstStyle/>
          <a:p>
            <a:pPr algn="ctr"/>
            <a:r>
              <a:rPr lang="sv-SE">
                <a:latin typeface="Raleway Medium" panose="020B0003030101060003" pitchFamily="34" charset="0"/>
              </a:rPr>
              <a:t>GET-EXPERTS</a:t>
            </a:r>
          </a:p>
        </p:txBody>
      </p:sp>
      <p:sp>
        <p:nvSpPr>
          <p:cNvPr id="35" name="TextBox 34">
            <a:extLst>
              <a:ext uri="{FF2B5EF4-FFF2-40B4-BE49-F238E27FC236}">
                <a16:creationId xmlns:a16="http://schemas.microsoft.com/office/drawing/2014/main" id="{FBB52A00-5929-42D1-A42F-47E673531EC9}"/>
              </a:ext>
            </a:extLst>
          </p:cNvPr>
          <p:cNvSpPr txBox="1"/>
          <p:nvPr/>
        </p:nvSpPr>
        <p:spPr>
          <a:xfrm>
            <a:off x="1203764" y="1384559"/>
            <a:ext cx="4293392" cy="523220"/>
          </a:xfrm>
          <a:prstGeom prst="rect">
            <a:avLst/>
          </a:prstGeom>
          <a:noFill/>
        </p:spPr>
        <p:txBody>
          <a:bodyPr wrap="square" rtlCol="0" anchor="ctr">
            <a:spAutoFit/>
          </a:bodyPr>
          <a:lstStyle/>
          <a:p>
            <a:pPr algn="ctr"/>
            <a:r>
              <a:rPr lang="en-US" sz="2800" b="1">
                <a:solidFill>
                  <a:schemeClr val="bg1"/>
                </a:solidFill>
                <a:latin typeface="Roboto" panose="02000000000000000000" pitchFamily="2" charset="0"/>
                <a:ea typeface="Roboto" panose="02000000000000000000" pitchFamily="2" charset="0"/>
                <a:cs typeface="Roboto" panose="02000000000000000000" pitchFamily="2" charset="0"/>
              </a:rPr>
              <a:t>Mikael Nystrom</a:t>
            </a:r>
          </a:p>
        </p:txBody>
      </p:sp>
      <p:sp>
        <p:nvSpPr>
          <p:cNvPr id="38" name="TextBox 37">
            <a:extLst>
              <a:ext uri="{FF2B5EF4-FFF2-40B4-BE49-F238E27FC236}">
                <a16:creationId xmlns:a16="http://schemas.microsoft.com/office/drawing/2014/main" id="{77211BD0-2E2B-4C93-B67D-B11D47213978}"/>
              </a:ext>
            </a:extLst>
          </p:cNvPr>
          <p:cNvSpPr txBox="1"/>
          <p:nvPr/>
        </p:nvSpPr>
        <p:spPr>
          <a:xfrm>
            <a:off x="1200534" y="2478226"/>
            <a:ext cx="4293392"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a:t>
            </a:r>
            <a:r>
              <a:rPr lang="en-US" b="1" err="1">
                <a:solidFill>
                  <a:schemeClr val="bg1"/>
                </a:solidFill>
                <a:latin typeface="Roboto" panose="02000000000000000000" pitchFamily="2" charset="0"/>
                <a:ea typeface="Roboto" panose="02000000000000000000" pitchFamily="2" charset="0"/>
                <a:cs typeface="Roboto" panose="02000000000000000000" pitchFamily="2" charset="0"/>
              </a:rPr>
              <a:t>mikael_nystrom</a:t>
            </a:r>
            <a:endParaRPr lang="en-US" b="1">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39" name="TextBox 38">
            <a:extLst>
              <a:ext uri="{FF2B5EF4-FFF2-40B4-BE49-F238E27FC236}">
                <a16:creationId xmlns:a16="http://schemas.microsoft.com/office/drawing/2014/main" id="{F36B5219-F790-4B51-91EF-37B4E5C3CA7A}"/>
              </a:ext>
            </a:extLst>
          </p:cNvPr>
          <p:cNvSpPr txBox="1"/>
          <p:nvPr/>
        </p:nvSpPr>
        <p:spPr>
          <a:xfrm>
            <a:off x="6707349" y="1391743"/>
            <a:ext cx="4448331" cy="523220"/>
          </a:xfrm>
          <a:prstGeom prst="rect">
            <a:avLst/>
          </a:prstGeom>
          <a:noFill/>
        </p:spPr>
        <p:txBody>
          <a:bodyPr wrap="square" rtlCol="0" anchor="ctr">
            <a:spAutoFit/>
          </a:bodyPr>
          <a:lstStyle/>
          <a:p>
            <a:pPr algn="ctr"/>
            <a:r>
              <a:rPr lang="en-US" sz="2800" b="1">
                <a:solidFill>
                  <a:schemeClr val="bg1"/>
                </a:solidFill>
                <a:latin typeface="Roboto" panose="02000000000000000000" pitchFamily="2" charset="0"/>
                <a:ea typeface="Roboto" panose="02000000000000000000" pitchFamily="2" charset="0"/>
                <a:cs typeface="Roboto" panose="02000000000000000000" pitchFamily="2" charset="0"/>
              </a:rPr>
              <a:t>Johan Arwidmark</a:t>
            </a:r>
          </a:p>
        </p:txBody>
      </p:sp>
      <p:sp>
        <p:nvSpPr>
          <p:cNvPr id="40" name="TextBox 39">
            <a:extLst>
              <a:ext uri="{FF2B5EF4-FFF2-40B4-BE49-F238E27FC236}">
                <a16:creationId xmlns:a16="http://schemas.microsoft.com/office/drawing/2014/main" id="{F4C63E6F-4928-414F-AE60-6C7E45ABF1D3}"/>
              </a:ext>
            </a:extLst>
          </p:cNvPr>
          <p:cNvSpPr txBox="1"/>
          <p:nvPr/>
        </p:nvSpPr>
        <p:spPr>
          <a:xfrm>
            <a:off x="6707351" y="2483584"/>
            <a:ext cx="4448330"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@jarwidmark</a:t>
            </a:r>
          </a:p>
        </p:txBody>
      </p:sp>
      <p:sp>
        <p:nvSpPr>
          <p:cNvPr id="41" name="TextBox 40">
            <a:extLst>
              <a:ext uri="{FF2B5EF4-FFF2-40B4-BE49-F238E27FC236}">
                <a16:creationId xmlns:a16="http://schemas.microsoft.com/office/drawing/2014/main" id="{8088698B-F18C-414A-AABF-1A0523547491}"/>
              </a:ext>
            </a:extLst>
          </p:cNvPr>
          <p:cNvSpPr txBox="1"/>
          <p:nvPr/>
        </p:nvSpPr>
        <p:spPr>
          <a:xfrm>
            <a:off x="1203748" y="3504641"/>
            <a:ext cx="4322166"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Mikael.nystrom@truesec.com</a:t>
            </a:r>
          </a:p>
        </p:txBody>
      </p:sp>
      <p:sp>
        <p:nvSpPr>
          <p:cNvPr id="43" name="TextBox 42">
            <a:extLst>
              <a:ext uri="{FF2B5EF4-FFF2-40B4-BE49-F238E27FC236}">
                <a16:creationId xmlns:a16="http://schemas.microsoft.com/office/drawing/2014/main" id="{75A6990D-818C-4632-B4CE-E1CB86870B61}"/>
              </a:ext>
            </a:extLst>
          </p:cNvPr>
          <p:cNvSpPr txBox="1"/>
          <p:nvPr/>
        </p:nvSpPr>
        <p:spPr>
          <a:xfrm>
            <a:off x="1203765" y="4536651"/>
            <a:ext cx="4293391"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MVP – 15 Years</a:t>
            </a:r>
          </a:p>
        </p:txBody>
      </p:sp>
      <p:sp>
        <p:nvSpPr>
          <p:cNvPr id="44" name="TextBox 43">
            <a:extLst>
              <a:ext uri="{FF2B5EF4-FFF2-40B4-BE49-F238E27FC236}">
                <a16:creationId xmlns:a16="http://schemas.microsoft.com/office/drawing/2014/main" id="{06BEC930-AB05-4663-A1D7-4E2F806B4DA2}"/>
              </a:ext>
            </a:extLst>
          </p:cNvPr>
          <p:cNvSpPr txBox="1"/>
          <p:nvPr/>
        </p:nvSpPr>
        <p:spPr>
          <a:xfrm>
            <a:off x="6707350" y="4559816"/>
            <a:ext cx="4448331"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MVP – 15 Years</a:t>
            </a:r>
          </a:p>
        </p:txBody>
      </p:sp>
      <p:sp>
        <p:nvSpPr>
          <p:cNvPr id="45" name="TextBox 44">
            <a:extLst>
              <a:ext uri="{FF2B5EF4-FFF2-40B4-BE49-F238E27FC236}">
                <a16:creationId xmlns:a16="http://schemas.microsoft.com/office/drawing/2014/main" id="{4FE44938-0791-4DAD-B27E-962955E79C11}"/>
              </a:ext>
            </a:extLst>
          </p:cNvPr>
          <p:cNvSpPr txBox="1"/>
          <p:nvPr/>
        </p:nvSpPr>
        <p:spPr>
          <a:xfrm>
            <a:off x="1203766" y="5567767"/>
            <a:ext cx="4290160"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Steak</a:t>
            </a:r>
          </a:p>
        </p:txBody>
      </p:sp>
      <p:sp>
        <p:nvSpPr>
          <p:cNvPr id="46" name="TextBox 45">
            <a:extLst>
              <a:ext uri="{FF2B5EF4-FFF2-40B4-BE49-F238E27FC236}">
                <a16:creationId xmlns:a16="http://schemas.microsoft.com/office/drawing/2014/main" id="{E040254F-4D9F-4719-9B5A-D705705D6EAB}"/>
              </a:ext>
            </a:extLst>
          </p:cNvPr>
          <p:cNvSpPr txBox="1"/>
          <p:nvPr/>
        </p:nvSpPr>
        <p:spPr>
          <a:xfrm>
            <a:off x="6698073" y="5567767"/>
            <a:ext cx="4448330"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Steak</a:t>
            </a:r>
          </a:p>
        </p:txBody>
      </p:sp>
      <p:sp>
        <p:nvSpPr>
          <p:cNvPr id="26" name="TextBox 25">
            <a:extLst>
              <a:ext uri="{FF2B5EF4-FFF2-40B4-BE49-F238E27FC236}">
                <a16:creationId xmlns:a16="http://schemas.microsoft.com/office/drawing/2014/main" id="{C8723E17-E654-4E5E-BB3A-84E1B6B66DDC}"/>
              </a:ext>
            </a:extLst>
          </p:cNvPr>
          <p:cNvSpPr txBox="1"/>
          <p:nvPr/>
        </p:nvSpPr>
        <p:spPr>
          <a:xfrm>
            <a:off x="6699674" y="3472548"/>
            <a:ext cx="4456006"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johan@2pintsoftware</a:t>
            </a:r>
          </a:p>
        </p:txBody>
      </p:sp>
      <p:pic>
        <p:nvPicPr>
          <p:cNvPr id="23" name="Bildobjekt 22">
            <a:extLst>
              <a:ext uri="{FF2B5EF4-FFF2-40B4-BE49-F238E27FC236}">
                <a16:creationId xmlns:a16="http://schemas.microsoft.com/office/drawing/2014/main" id="{048DB499-50A7-5A4D-AF07-A869F7F5903C}"/>
              </a:ext>
            </a:extLst>
          </p:cNvPr>
          <p:cNvPicPr>
            <a:picLocks noChangeAspect="1"/>
          </p:cNvPicPr>
          <p:nvPr/>
        </p:nvPicPr>
        <p:blipFill>
          <a:blip r:embed="rId9"/>
          <a:stretch>
            <a:fillRect/>
          </a:stretch>
        </p:blipFill>
        <p:spPr>
          <a:xfrm>
            <a:off x="5677451" y="3278582"/>
            <a:ext cx="837097" cy="837097"/>
          </a:xfrm>
          <a:prstGeom prst="rect">
            <a:avLst/>
          </a:prstGeom>
        </p:spPr>
      </p:pic>
    </p:spTree>
    <p:extLst>
      <p:ext uri="{BB962C8B-B14F-4D97-AF65-F5344CB8AC3E}">
        <p14:creationId xmlns:p14="http://schemas.microsoft.com/office/powerpoint/2010/main" val="1719985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EB621D-DD54-4ACF-82A5-149571B06928}"/>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1C4CC3BB-776A-4010-B590-8DFF5DC081FF}"/>
              </a:ext>
            </a:extLst>
          </p:cNvPr>
          <p:cNvSpPr>
            <a:spLocks noGrp="1"/>
          </p:cNvSpPr>
          <p:nvPr>
            <p:ph type="subTitle" idx="1"/>
          </p:nvPr>
        </p:nvSpPr>
        <p:spPr/>
        <p:txBody>
          <a:bodyPr/>
          <a:lstStyle/>
          <a:p>
            <a:r>
              <a:rPr lang="en-US"/>
              <a:t>PowerShell Deployment Toolkit</a:t>
            </a:r>
          </a:p>
        </p:txBody>
      </p:sp>
    </p:spTree>
    <p:extLst>
      <p:ext uri="{BB962C8B-B14F-4D97-AF65-F5344CB8AC3E}">
        <p14:creationId xmlns:p14="http://schemas.microsoft.com/office/powerpoint/2010/main" val="11698704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EB621D-DD54-4ACF-82A5-149571B06928}"/>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1C4CC3BB-776A-4010-B590-8DFF5DC081FF}"/>
              </a:ext>
            </a:extLst>
          </p:cNvPr>
          <p:cNvSpPr>
            <a:spLocks noGrp="1"/>
          </p:cNvSpPr>
          <p:nvPr>
            <p:ph type="subTitle" idx="1"/>
          </p:nvPr>
        </p:nvSpPr>
        <p:spPr/>
        <p:txBody>
          <a:bodyPr/>
          <a:lstStyle/>
          <a:p>
            <a:r>
              <a:rPr lang="en-US"/>
              <a:t>PowerShell Development</a:t>
            </a:r>
          </a:p>
        </p:txBody>
      </p:sp>
    </p:spTree>
    <p:extLst>
      <p:ext uri="{BB962C8B-B14F-4D97-AF65-F5344CB8AC3E}">
        <p14:creationId xmlns:p14="http://schemas.microsoft.com/office/powerpoint/2010/main" val="1647612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6F2C1A7-64F5-419B-A8BB-79EDB8173902}"/>
              </a:ext>
            </a:extLst>
          </p:cNvPr>
          <p:cNvSpPr/>
          <p:nvPr/>
        </p:nvSpPr>
        <p:spPr>
          <a:xfrm>
            <a:off x="1200160" y="3257889"/>
            <a:ext cx="9955520" cy="878484"/>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sp>
        <p:nvSpPr>
          <p:cNvPr id="5" name="Rectangle 4">
            <a:extLst>
              <a:ext uri="{FF2B5EF4-FFF2-40B4-BE49-F238E27FC236}">
                <a16:creationId xmlns:a16="http://schemas.microsoft.com/office/drawing/2014/main" id="{3A1FFB1E-E60B-4D9A-905D-0CB183BE26D1}"/>
              </a:ext>
            </a:extLst>
          </p:cNvPr>
          <p:cNvSpPr/>
          <p:nvPr/>
        </p:nvSpPr>
        <p:spPr>
          <a:xfrm>
            <a:off x="1200160" y="2228496"/>
            <a:ext cx="9955520" cy="822131"/>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sp>
        <p:nvSpPr>
          <p:cNvPr id="8" name="Rectangle 7">
            <a:extLst>
              <a:ext uri="{FF2B5EF4-FFF2-40B4-BE49-F238E27FC236}">
                <a16:creationId xmlns:a16="http://schemas.microsoft.com/office/drawing/2014/main" id="{621F9E2D-99BE-4448-917E-2F4C62A41D2C}"/>
              </a:ext>
            </a:extLst>
          </p:cNvPr>
          <p:cNvSpPr/>
          <p:nvPr/>
        </p:nvSpPr>
        <p:spPr>
          <a:xfrm>
            <a:off x="1200159" y="1199103"/>
            <a:ext cx="9955520" cy="858101"/>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sz="1600">
              <a:latin typeface="Raleway" panose="020B0503030101060003" pitchFamily="34" charset="0"/>
            </a:endParaRPr>
          </a:p>
        </p:txBody>
      </p:sp>
      <p:pic>
        <p:nvPicPr>
          <p:cNvPr id="16" name="Picture 15">
            <a:extLst>
              <a:ext uri="{FF2B5EF4-FFF2-40B4-BE49-F238E27FC236}">
                <a16:creationId xmlns:a16="http://schemas.microsoft.com/office/drawing/2014/main" id="{C92371EC-5764-47F5-BEE8-0BB118D325C8}"/>
              </a:ext>
            </a:extLst>
          </p:cNvPr>
          <p:cNvPicPr>
            <a:picLocks noChangeAspect="1"/>
          </p:cNvPicPr>
          <p:nvPr/>
        </p:nvPicPr>
        <p:blipFill>
          <a:blip r:embed="rId3"/>
          <a:stretch>
            <a:fillRect/>
          </a:stretch>
        </p:blipFill>
        <p:spPr>
          <a:xfrm>
            <a:off x="5706770" y="1315343"/>
            <a:ext cx="734445" cy="690251"/>
          </a:xfrm>
          <a:prstGeom prst="rect">
            <a:avLst/>
          </a:prstGeom>
        </p:spPr>
      </p:pic>
      <p:sp>
        <p:nvSpPr>
          <p:cNvPr id="9" name="Rectangle 8">
            <a:extLst>
              <a:ext uri="{FF2B5EF4-FFF2-40B4-BE49-F238E27FC236}">
                <a16:creationId xmlns:a16="http://schemas.microsoft.com/office/drawing/2014/main" id="{188BFFA8-8848-4A8D-91F2-15AFD02C50EF}"/>
              </a:ext>
            </a:extLst>
          </p:cNvPr>
          <p:cNvSpPr/>
          <p:nvPr/>
        </p:nvSpPr>
        <p:spPr>
          <a:xfrm>
            <a:off x="1200159" y="4316045"/>
            <a:ext cx="9955520" cy="840119"/>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pic>
        <p:nvPicPr>
          <p:cNvPr id="21" name="Graphic 20" descr="Trophy">
            <a:extLst>
              <a:ext uri="{FF2B5EF4-FFF2-40B4-BE49-F238E27FC236}">
                <a16:creationId xmlns:a16="http://schemas.microsoft.com/office/drawing/2014/main" id="{60B5427C-579F-4797-84B2-4B36C455F38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18844" y="4363249"/>
            <a:ext cx="966817" cy="767017"/>
          </a:xfrm>
          <a:prstGeom prst="rect">
            <a:avLst/>
          </a:prstGeom>
        </p:spPr>
      </p:pic>
      <p:sp>
        <p:nvSpPr>
          <p:cNvPr id="22" name="Rectangle 21">
            <a:extLst>
              <a:ext uri="{FF2B5EF4-FFF2-40B4-BE49-F238E27FC236}">
                <a16:creationId xmlns:a16="http://schemas.microsoft.com/office/drawing/2014/main" id="{1D9057F4-DA25-4960-965B-454EF8BE1AAC}"/>
              </a:ext>
            </a:extLst>
          </p:cNvPr>
          <p:cNvSpPr/>
          <p:nvPr/>
        </p:nvSpPr>
        <p:spPr>
          <a:xfrm>
            <a:off x="1200159" y="5368239"/>
            <a:ext cx="9955520" cy="768389"/>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sz="1600"/>
          </a:p>
        </p:txBody>
      </p:sp>
      <p:pic>
        <p:nvPicPr>
          <p:cNvPr id="24" name="Graphic 23" descr="Pizza">
            <a:extLst>
              <a:ext uri="{FF2B5EF4-FFF2-40B4-BE49-F238E27FC236}">
                <a16:creationId xmlns:a16="http://schemas.microsoft.com/office/drawing/2014/main" id="{F271D6E8-E332-4091-A600-98B336A7CD7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51368" y="5368239"/>
            <a:ext cx="889264" cy="717772"/>
          </a:xfrm>
          <a:prstGeom prst="rect">
            <a:avLst/>
          </a:prstGeom>
        </p:spPr>
      </p:pic>
      <p:pic>
        <p:nvPicPr>
          <p:cNvPr id="27" name="Content Placeholder 17" descr="A close up of a logo&#10;&#10;Description generated with very high confidence">
            <a:extLst>
              <a:ext uri="{FF2B5EF4-FFF2-40B4-BE49-F238E27FC236}">
                <a16:creationId xmlns:a16="http://schemas.microsoft.com/office/drawing/2014/main" id="{7876BA9C-7694-4756-ABB5-841E66378124}"/>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5719833" y="2307221"/>
            <a:ext cx="708337" cy="690251"/>
          </a:xfrm>
          <a:prstGeom prst="rect">
            <a:avLst/>
          </a:prstGeom>
        </p:spPr>
      </p:pic>
      <p:sp>
        <p:nvSpPr>
          <p:cNvPr id="2" name="Title 1"/>
          <p:cNvSpPr>
            <a:spLocks noGrp="1"/>
          </p:cNvSpPr>
          <p:nvPr>
            <p:ph type="title"/>
          </p:nvPr>
        </p:nvSpPr>
        <p:spPr>
          <a:xfrm>
            <a:off x="1200160" y="286603"/>
            <a:ext cx="9955520" cy="745387"/>
          </a:xfrm>
        </p:spPr>
        <p:txBody>
          <a:bodyPr>
            <a:normAutofit/>
          </a:bodyPr>
          <a:lstStyle/>
          <a:p>
            <a:pPr algn="ctr"/>
            <a:r>
              <a:rPr lang="sv-SE">
                <a:latin typeface="Raleway Medium" panose="020B0003030101060003" pitchFamily="34" charset="0"/>
              </a:rPr>
              <a:t>GET-EXPERTS</a:t>
            </a:r>
          </a:p>
        </p:txBody>
      </p:sp>
      <p:sp>
        <p:nvSpPr>
          <p:cNvPr id="35" name="TextBox 34">
            <a:extLst>
              <a:ext uri="{FF2B5EF4-FFF2-40B4-BE49-F238E27FC236}">
                <a16:creationId xmlns:a16="http://schemas.microsoft.com/office/drawing/2014/main" id="{FBB52A00-5929-42D1-A42F-47E673531EC9}"/>
              </a:ext>
            </a:extLst>
          </p:cNvPr>
          <p:cNvSpPr txBox="1"/>
          <p:nvPr/>
        </p:nvSpPr>
        <p:spPr>
          <a:xfrm>
            <a:off x="1203764" y="1384559"/>
            <a:ext cx="4293392" cy="523220"/>
          </a:xfrm>
          <a:prstGeom prst="rect">
            <a:avLst/>
          </a:prstGeom>
          <a:noFill/>
        </p:spPr>
        <p:txBody>
          <a:bodyPr wrap="square" rtlCol="0" anchor="ctr">
            <a:spAutoFit/>
          </a:bodyPr>
          <a:lstStyle/>
          <a:p>
            <a:pPr algn="ctr"/>
            <a:r>
              <a:rPr lang="en-US" sz="2800" b="1">
                <a:solidFill>
                  <a:schemeClr val="bg1"/>
                </a:solidFill>
                <a:latin typeface="Roboto" panose="02000000000000000000" pitchFamily="2" charset="0"/>
                <a:ea typeface="Roboto" panose="02000000000000000000" pitchFamily="2" charset="0"/>
                <a:cs typeface="Roboto" panose="02000000000000000000" pitchFamily="2" charset="0"/>
              </a:rPr>
              <a:t>Jordan Benzing</a:t>
            </a:r>
          </a:p>
        </p:txBody>
      </p:sp>
      <p:sp>
        <p:nvSpPr>
          <p:cNvPr id="38" name="TextBox 37">
            <a:extLst>
              <a:ext uri="{FF2B5EF4-FFF2-40B4-BE49-F238E27FC236}">
                <a16:creationId xmlns:a16="http://schemas.microsoft.com/office/drawing/2014/main" id="{77211BD0-2E2B-4C93-B67D-B11D47213978}"/>
              </a:ext>
            </a:extLst>
          </p:cNvPr>
          <p:cNvSpPr txBox="1"/>
          <p:nvPr/>
        </p:nvSpPr>
        <p:spPr>
          <a:xfrm>
            <a:off x="1200534" y="2478226"/>
            <a:ext cx="4293392"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a:t>
            </a:r>
            <a:r>
              <a:rPr lang="en-US" b="1" err="1">
                <a:solidFill>
                  <a:schemeClr val="bg1"/>
                </a:solidFill>
                <a:latin typeface="Roboto" panose="02000000000000000000" pitchFamily="2" charset="0"/>
                <a:ea typeface="Roboto" panose="02000000000000000000" pitchFamily="2" charset="0"/>
                <a:cs typeface="Roboto" panose="02000000000000000000" pitchFamily="2" charset="0"/>
              </a:rPr>
              <a:t>JordanTheITguy</a:t>
            </a:r>
            <a:endParaRPr lang="en-US" b="1">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41" name="TextBox 40">
            <a:extLst>
              <a:ext uri="{FF2B5EF4-FFF2-40B4-BE49-F238E27FC236}">
                <a16:creationId xmlns:a16="http://schemas.microsoft.com/office/drawing/2014/main" id="{8088698B-F18C-414A-AABF-1A0523547491}"/>
              </a:ext>
            </a:extLst>
          </p:cNvPr>
          <p:cNvSpPr txBox="1"/>
          <p:nvPr/>
        </p:nvSpPr>
        <p:spPr>
          <a:xfrm>
            <a:off x="1203748" y="3504641"/>
            <a:ext cx="4322166"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jordan.benzing@truesec.com</a:t>
            </a:r>
          </a:p>
        </p:txBody>
      </p:sp>
      <p:sp>
        <p:nvSpPr>
          <p:cNvPr id="43" name="TextBox 42">
            <a:extLst>
              <a:ext uri="{FF2B5EF4-FFF2-40B4-BE49-F238E27FC236}">
                <a16:creationId xmlns:a16="http://schemas.microsoft.com/office/drawing/2014/main" id="{75A6990D-818C-4632-B4CE-E1CB86870B61}"/>
              </a:ext>
            </a:extLst>
          </p:cNvPr>
          <p:cNvSpPr txBox="1"/>
          <p:nvPr/>
        </p:nvSpPr>
        <p:spPr>
          <a:xfrm>
            <a:off x="1203765" y="4536651"/>
            <a:ext cx="4293391"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Patch Master</a:t>
            </a:r>
          </a:p>
        </p:txBody>
      </p:sp>
      <p:sp>
        <p:nvSpPr>
          <p:cNvPr id="45" name="TextBox 44">
            <a:extLst>
              <a:ext uri="{FF2B5EF4-FFF2-40B4-BE49-F238E27FC236}">
                <a16:creationId xmlns:a16="http://schemas.microsoft.com/office/drawing/2014/main" id="{4FE44938-0791-4DAD-B27E-962955E79C11}"/>
              </a:ext>
            </a:extLst>
          </p:cNvPr>
          <p:cNvSpPr txBox="1"/>
          <p:nvPr/>
        </p:nvSpPr>
        <p:spPr>
          <a:xfrm>
            <a:off x="1203766" y="5567767"/>
            <a:ext cx="4290160"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Ramen</a:t>
            </a:r>
          </a:p>
        </p:txBody>
      </p:sp>
      <p:pic>
        <p:nvPicPr>
          <p:cNvPr id="23" name="Bildobjekt 22">
            <a:extLst>
              <a:ext uri="{FF2B5EF4-FFF2-40B4-BE49-F238E27FC236}">
                <a16:creationId xmlns:a16="http://schemas.microsoft.com/office/drawing/2014/main" id="{048DB499-50A7-5A4D-AF07-A869F7F5903C}"/>
              </a:ext>
            </a:extLst>
          </p:cNvPr>
          <p:cNvPicPr>
            <a:picLocks noChangeAspect="1"/>
          </p:cNvPicPr>
          <p:nvPr/>
        </p:nvPicPr>
        <p:blipFill>
          <a:blip r:embed="rId9"/>
          <a:stretch>
            <a:fillRect/>
          </a:stretch>
        </p:blipFill>
        <p:spPr>
          <a:xfrm>
            <a:off x="5677451" y="3278582"/>
            <a:ext cx="837097" cy="837097"/>
          </a:xfrm>
          <a:prstGeom prst="rect">
            <a:avLst/>
          </a:prstGeom>
        </p:spPr>
      </p:pic>
    </p:spTree>
    <p:extLst>
      <p:ext uri="{BB962C8B-B14F-4D97-AF65-F5344CB8AC3E}">
        <p14:creationId xmlns:p14="http://schemas.microsoft.com/office/powerpoint/2010/main" val="579815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5388" y="437538"/>
            <a:ext cx="9939338" cy="742300"/>
          </a:xfrm>
        </p:spPr>
        <p:txBody>
          <a:bodyPr/>
          <a:lstStyle/>
          <a:p>
            <a:r>
              <a:rPr lang="en-US">
                <a:solidFill>
                  <a:schemeClr val="bg1"/>
                </a:solidFill>
              </a:rPr>
              <a:t>Windows Autopilot</a:t>
            </a:r>
          </a:p>
        </p:txBody>
      </p:sp>
      <p:sp>
        <p:nvSpPr>
          <p:cNvPr id="18" name="Text Placeholder 6">
            <a:extLst>
              <a:ext uri="{FF2B5EF4-FFF2-40B4-BE49-F238E27FC236}">
                <a16:creationId xmlns:a16="http://schemas.microsoft.com/office/drawing/2014/main" id="{3BCC186C-EF91-4664-9910-0147EAD593D7}"/>
              </a:ext>
            </a:extLst>
          </p:cNvPr>
          <p:cNvSpPr txBox="1">
            <a:spLocks/>
          </p:cNvSpPr>
          <p:nvPr/>
        </p:nvSpPr>
        <p:spPr>
          <a:xfrm>
            <a:off x="878085" y="3656398"/>
            <a:ext cx="2729067" cy="482695"/>
          </a:xfrm>
          <a:prstGeom prst="rect">
            <a:avLst/>
          </a:prstGeom>
        </p:spPr>
        <p:txBody>
          <a:bodyPr/>
          <a:lstStyle>
            <a:lvl1pPr marL="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600" kern="1200" spc="0" baseline="0">
                <a:solidFill>
                  <a:srgbClr val="000000"/>
                </a:solidFill>
                <a:latin typeface="+mn-lt"/>
                <a:ea typeface="+mn-ea"/>
                <a:cs typeface="+mn-cs"/>
              </a:defRPr>
            </a:lvl1pPr>
            <a:lvl2pPr marL="2286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3pPr>
            <a:lvl4pPr marL="6858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9144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367" rtl="0" eaLnBrk="1" fontAlgn="auto" latinLnBrk="0" hangingPunct="1">
              <a:lnSpc>
                <a:spcPct val="100000"/>
              </a:lnSpc>
              <a:spcBef>
                <a:spcPts val="1568"/>
              </a:spcBef>
              <a:spcAft>
                <a:spcPts val="0"/>
              </a:spcAft>
              <a:buClrTx/>
              <a:buSzPct val="90000"/>
              <a:buFont typeface="Wingdings" panose="05000000000000000000" pitchFamily="2" charset="2"/>
              <a:buNone/>
              <a:tabLst/>
              <a:defRPr/>
            </a:pPr>
            <a:r>
              <a:rPr kumimoji="0" lang="en-US" sz="1568" b="0" i="0" u="none" strike="noStrike" kern="1200" cap="none" spc="0" normalizeH="0" baseline="0" noProof="0">
                <a:ln>
                  <a:noFill/>
                </a:ln>
                <a:solidFill>
                  <a:schemeClr val="bg1"/>
                </a:solidFill>
                <a:effectLst/>
                <a:uLnTx/>
                <a:uFillTx/>
                <a:latin typeface="Segoe UI"/>
                <a:ea typeface="+mn-ea"/>
                <a:cs typeface="+mn-cs"/>
              </a:rPr>
              <a:t>Un-box and turn on </a:t>
            </a:r>
            <a:br>
              <a:rPr kumimoji="0" lang="en-US" sz="1568" b="0" i="0" u="none" strike="noStrike" kern="1200" cap="none" spc="0" normalizeH="0" baseline="0" noProof="0">
                <a:ln>
                  <a:noFill/>
                </a:ln>
                <a:solidFill>
                  <a:schemeClr val="bg1"/>
                </a:solidFill>
                <a:effectLst/>
                <a:uLnTx/>
                <a:uFillTx/>
                <a:latin typeface="Segoe UI"/>
                <a:ea typeface="+mn-ea"/>
                <a:cs typeface="+mn-cs"/>
              </a:rPr>
            </a:br>
            <a:r>
              <a:rPr kumimoji="0" lang="en-US" sz="1568" b="0" i="0" u="none" strike="noStrike" kern="1200" cap="none" spc="0" normalizeH="0" baseline="0" noProof="0">
                <a:ln>
                  <a:noFill/>
                </a:ln>
                <a:solidFill>
                  <a:schemeClr val="bg1"/>
                </a:solidFill>
                <a:effectLst/>
                <a:uLnTx/>
                <a:uFillTx/>
                <a:latin typeface="Segoe UI"/>
                <a:ea typeface="+mn-ea"/>
                <a:cs typeface="+mn-cs"/>
              </a:rPr>
              <a:t>off-the-shelf Windows PC</a:t>
            </a:r>
          </a:p>
        </p:txBody>
      </p:sp>
      <p:sp>
        <p:nvSpPr>
          <p:cNvPr id="19" name="Text Placeholder 39">
            <a:extLst>
              <a:ext uri="{FF2B5EF4-FFF2-40B4-BE49-F238E27FC236}">
                <a16:creationId xmlns:a16="http://schemas.microsoft.com/office/drawing/2014/main" id="{FD1B80E8-13CB-40CE-A1DE-C0A03A79D7D6}"/>
              </a:ext>
            </a:extLst>
          </p:cNvPr>
          <p:cNvSpPr txBox="1">
            <a:spLocks/>
          </p:cNvSpPr>
          <p:nvPr/>
        </p:nvSpPr>
        <p:spPr>
          <a:xfrm>
            <a:off x="8578391" y="3656399"/>
            <a:ext cx="2727664" cy="482763"/>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600" b="0" i="0" kern="1200" spc="0" baseline="0">
                <a:solidFill>
                  <a:srgbClr val="000000"/>
                </a:solidFill>
                <a:latin typeface="+mn-lt"/>
                <a:ea typeface="+mn-ea"/>
                <a:cs typeface="+mn-cs"/>
              </a:defRPr>
            </a:lvl1pPr>
            <a:lvl2pPr marL="22860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000" kern="1200" spc="0" baseline="0">
                <a:solidFill>
                  <a:schemeClr val="tx2"/>
                </a:solidFill>
                <a:latin typeface="+mn-lt"/>
                <a:ea typeface="+mn-ea"/>
                <a:cs typeface="+mn-cs"/>
              </a:defRPr>
            </a:lvl2pPr>
            <a:lvl3pPr marL="45720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000" kern="1200" spc="0" baseline="0">
                <a:solidFill>
                  <a:srgbClr val="000000"/>
                </a:solidFill>
                <a:latin typeface="+mn-lt"/>
                <a:ea typeface="+mn-ea"/>
                <a:cs typeface="+mn-cs"/>
              </a:defRPr>
            </a:lvl3pPr>
            <a:lvl4pPr marL="68580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000" kern="1200" spc="0" baseline="0">
                <a:solidFill>
                  <a:srgbClr val="000000"/>
                </a:solidFill>
                <a:latin typeface="+mn-lt"/>
                <a:ea typeface="+mn-ea"/>
                <a:cs typeface="+mn-cs"/>
              </a:defRPr>
            </a:lvl4pPr>
            <a:lvl5pPr marL="9144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367" rtl="0" eaLnBrk="1" fontAlgn="auto" latinLnBrk="0" hangingPunct="1">
              <a:lnSpc>
                <a:spcPct val="100000"/>
              </a:lnSpc>
              <a:spcBef>
                <a:spcPts val="1568"/>
              </a:spcBef>
              <a:spcAft>
                <a:spcPts val="0"/>
              </a:spcAft>
              <a:buClrTx/>
              <a:buSzPct val="90000"/>
              <a:buFont typeface="Wingdings" panose="05000000000000000000" pitchFamily="2" charset="2"/>
              <a:buNone/>
              <a:tabLst/>
              <a:defRPr/>
            </a:pPr>
            <a:r>
              <a:rPr kumimoji="0" lang="en-US" sz="1568" b="0" i="0" u="none" strike="noStrike" kern="1200" cap="none" spc="0" normalizeH="0" baseline="0" noProof="0">
                <a:ln>
                  <a:noFill/>
                </a:ln>
                <a:solidFill>
                  <a:schemeClr val="bg1"/>
                </a:solidFill>
                <a:effectLst/>
                <a:uLnTx/>
                <a:uFillTx/>
                <a:latin typeface="Segoe UI"/>
                <a:ea typeface="+mn-ea"/>
                <a:cs typeface="+mn-cs"/>
              </a:rPr>
              <a:t>Device is ready </a:t>
            </a:r>
            <a:br>
              <a:rPr kumimoji="0" lang="en-US" sz="1568" b="0" i="0" u="none" strike="noStrike" kern="1200" cap="none" spc="0" normalizeH="0" baseline="0" noProof="0">
                <a:ln>
                  <a:noFill/>
                </a:ln>
                <a:solidFill>
                  <a:schemeClr val="bg1"/>
                </a:solidFill>
                <a:effectLst/>
                <a:uLnTx/>
                <a:uFillTx/>
                <a:latin typeface="Segoe UI"/>
                <a:ea typeface="+mn-ea"/>
                <a:cs typeface="+mn-cs"/>
              </a:rPr>
            </a:br>
            <a:r>
              <a:rPr kumimoji="0" lang="en-US" sz="1568" b="0" i="0" u="none" strike="noStrike" kern="1200" cap="none" spc="0" normalizeH="0" baseline="0" noProof="0">
                <a:ln>
                  <a:noFill/>
                </a:ln>
                <a:solidFill>
                  <a:schemeClr val="bg1"/>
                </a:solidFill>
                <a:effectLst/>
                <a:uLnTx/>
                <a:uFillTx/>
                <a:latin typeface="Segoe UI"/>
                <a:ea typeface="+mn-ea"/>
                <a:cs typeface="+mn-cs"/>
              </a:rPr>
              <a:t>for productive use</a:t>
            </a:r>
          </a:p>
        </p:txBody>
      </p:sp>
      <p:sp>
        <p:nvSpPr>
          <p:cNvPr id="20" name="Text Placeholder 40">
            <a:extLst>
              <a:ext uri="{FF2B5EF4-FFF2-40B4-BE49-F238E27FC236}">
                <a16:creationId xmlns:a16="http://schemas.microsoft.com/office/drawing/2014/main" id="{F7BC80B6-9A45-4252-AE5E-F3C5FC99D032}"/>
              </a:ext>
            </a:extLst>
          </p:cNvPr>
          <p:cNvSpPr txBox="1">
            <a:spLocks/>
          </p:cNvSpPr>
          <p:nvPr/>
        </p:nvSpPr>
        <p:spPr>
          <a:xfrm>
            <a:off x="4746723" y="3656398"/>
            <a:ext cx="2729067" cy="482695"/>
          </a:xfrm>
          <a:prstGeom prst="rect">
            <a:avLst/>
          </a:prstGeom>
        </p:spPr>
        <p:txBody>
          <a:bodyPr/>
          <a:lstStyle>
            <a:lvl1pPr marL="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600" kern="1200" spc="0" baseline="0">
                <a:solidFill>
                  <a:srgbClr val="000000"/>
                </a:solidFill>
                <a:latin typeface="+mn-lt"/>
                <a:ea typeface="+mn-ea"/>
                <a:cs typeface="+mn-cs"/>
              </a:defRPr>
            </a:lvl1pPr>
            <a:lvl2pPr marL="2286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3pPr>
            <a:lvl4pPr marL="6858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9144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367" rtl="0" eaLnBrk="1" fontAlgn="auto" latinLnBrk="0" hangingPunct="1">
              <a:lnSpc>
                <a:spcPct val="100000"/>
              </a:lnSpc>
              <a:spcBef>
                <a:spcPts val="1568"/>
              </a:spcBef>
              <a:spcAft>
                <a:spcPts val="0"/>
              </a:spcAft>
              <a:buClrTx/>
              <a:buSzPct val="90000"/>
              <a:buFont typeface="Wingdings" panose="05000000000000000000" pitchFamily="2" charset="2"/>
              <a:buNone/>
              <a:tabLst/>
              <a:defRPr/>
            </a:pPr>
            <a:r>
              <a:rPr kumimoji="0" lang="en-US" sz="1568" b="0" i="0" u="none" strike="noStrike" kern="1200" cap="none" spc="0" normalizeH="0" baseline="0" noProof="0">
                <a:ln>
                  <a:noFill/>
                </a:ln>
                <a:solidFill>
                  <a:schemeClr val="bg1"/>
                </a:solidFill>
                <a:effectLst/>
                <a:uLnTx/>
                <a:uFillTx/>
                <a:latin typeface="Segoe UI"/>
                <a:ea typeface="+mn-ea"/>
                <a:cs typeface="+mn-cs"/>
              </a:rPr>
              <a:t>Transform with minimal </a:t>
            </a:r>
            <a:br>
              <a:rPr kumimoji="0" lang="en-US" sz="1568" b="0" i="0" u="none" strike="noStrike" kern="1200" cap="none" spc="0" normalizeH="0" baseline="0" noProof="0">
                <a:ln>
                  <a:noFill/>
                </a:ln>
                <a:solidFill>
                  <a:schemeClr val="bg1"/>
                </a:solidFill>
                <a:effectLst/>
                <a:uLnTx/>
                <a:uFillTx/>
                <a:latin typeface="Segoe UI"/>
                <a:ea typeface="+mn-ea"/>
                <a:cs typeface="+mn-cs"/>
              </a:rPr>
            </a:br>
            <a:r>
              <a:rPr kumimoji="0" lang="en-US" sz="1568" b="0" i="0" u="none" strike="noStrike" kern="1200" cap="none" spc="0" normalizeH="0" baseline="0" noProof="0">
                <a:ln>
                  <a:noFill/>
                </a:ln>
                <a:solidFill>
                  <a:schemeClr val="bg1"/>
                </a:solidFill>
                <a:effectLst/>
                <a:uLnTx/>
                <a:uFillTx/>
                <a:latin typeface="Segoe UI"/>
                <a:ea typeface="+mn-ea"/>
                <a:cs typeface="+mn-cs"/>
              </a:rPr>
              <a:t>user interaction</a:t>
            </a:r>
          </a:p>
        </p:txBody>
      </p:sp>
      <p:sp>
        <p:nvSpPr>
          <p:cNvPr id="22" name="Plus Sign 21">
            <a:extLst>
              <a:ext uri="{FF2B5EF4-FFF2-40B4-BE49-F238E27FC236}">
                <a16:creationId xmlns:a16="http://schemas.microsoft.com/office/drawing/2014/main" id="{95BBFBA1-012F-4A58-85A8-309FFD68CA6A}"/>
              </a:ext>
            </a:extLst>
          </p:cNvPr>
          <p:cNvSpPr/>
          <p:nvPr/>
        </p:nvSpPr>
        <p:spPr bwMode="auto">
          <a:xfrm>
            <a:off x="3935590" y="2513877"/>
            <a:ext cx="482695" cy="482695"/>
          </a:xfrm>
          <a:prstGeom prst="mathPlus">
            <a:avLst>
              <a:gd name="adj1" fmla="val 13809"/>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solidFill>
                <a:schemeClr val="bg1"/>
              </a:solidFill>
              <a:effectLst/>
              <a:uLnTx/>
              <a:uFillTx/>
              <a:latin typeface="Segoe UI"/>
              <a:ea typeface="Segoe UI" pitchFamily="34" charset="0"/>
              <a:cs typeface="Segoe UI" pitchFamily="34" charset="0"/>
            </a:endParaRPr>
          </a:p>
        </p:txBody>
      </p:sp>
      <p:sp>
        <p:nvSpPr>
          <p:cNvPr id="23" name="Equals 22">
            <a:extLst>
              <a:ext uri="{FF2B5EF4-FFF2-40B4-BE49-F238E27FC236}">
                <a16:creationId xmlns:a16="http://schemas.microsoft.com/office/drawing/2014/main" id="{59426114-4911-4339-AEC5-F7EB413C2B9F}"/>
              </a:ext>
            </a:extLst>
          </p:cNvPr>
          <p:cNvSpPr/>
          <p:nvPr/>
        </p:nvSpPr>
        <p:spPr bwMode="auto">
          <a:xfrm>
            <a:off x="7804228" y="2532363"/>
            <a:ext cx="445725" cy="445725"/>
          </a:xfrm>
          <a:prstGeom prst="mathEqual">
            <a:avLst>
              <a:gd name="adj1" fmla="val 13665"/>
              <a:gd name="adj2" fmla="val 1176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solidFill>
                <a:schemeClr val="bg1"/>
              </a:solidFill>
              <a:effectLst/>
              <a:uLnTx/>
              <a:uFillTx/>
              <a:latin typeface="Segoe UI"/>
              <a:ea typeface="Segoe UI" pitchFamily="34" charset="0"/>
              <a:cs typeface="Segoe UI" pitchFamily="34" charset="0"/>
            </a:endParaRPr>
          </a:p>
        </p:txBody>
      </p:sp>
      <p:sp>
        <p:nvSpPr>
          <p:cNvPr id="25" name="Laptop_E770" title="Icon of a laptop">
            <a:extLst>
              <a:ext uri="{FF2B5EF4-FFF2-40B4-BE49-F238E27FC236}">
                <a16:creationId xmlns:a16="http://schemas.microsoft.com/office/drawing/2014/main" id="{9058227A-D216-401B-8172-29692EA707E2}"/>
              </a:ext>
            </a:extLst>
          </p:cNvPr>
          <p:cNvSpPr>
            <a:spLocks noChangeAspect="1" noEditPoints="1"/>
          </p:cNvSpPr>
          <p:nvPr/>
        </p:nvSpPr>
        <p:spPr bwMode="auto">
          <a:xfrm>
            <a:off x="1770270" y="2440038"/>
            <a:ext cx="944697" cy="630374"/>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254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865" b="0" i="0" u="none" strike="noStrike" kern="1200" cap="none" spc="0" normalizeH="0" baseline="0" noProof="0">
              <a:ln>
                <a:noFill/>
              </a:ln>
              <a:solidFill>
                <a:schemeClr val="bg1"/>
              </a:solidFill>
              <a:effectLst/>
              <a:uLnTx/>
              <a:uFillTx/>
              <a:latin typeface="Segoe UI"/>
              <a:ea typeface="+mn-ea"/>
              <a:cs typeface="+mn-cs"/>
            </a:endParaRPr>
          </a:p>
        </p:txBody>
      </p:sp>
      <p:sp>
        <p:nvSpPr>
          <p:cNvPr id="46" name="rocket" title="Icon of a rocket">
            <a:extLst>
              <a:ext uri="{FF2B5EF4-FFF2-40B4-BE49-F238E27FC236}">
                <a16:creationId xmlns:a16="http://schemas.microsoft.com/office/drawing/2014/main" id="{2AF6502B-3BD6-4E61-9CC2-746826D4FC82}"/>
              </a:ext>
            </a:extLst>
          </p:cNvPr>
          <p:cNvSpPr>
            <a:spLocks noChangeAspect="1" noEditPoints="1"/>
          </p:cNvSpPr>
          <p:nvPr/>
        </p:nvSpPr>
        <p:spPr bwMode="auto">
          <a:xfrm>
            <a:off x="5774698" y="2440405"/>
            <a:ext cx="642603" cy="630006"/>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25400"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solidFill>
                <a:schemeClr val="bg1"/>
              </a:solidFill>
              <a:effectLst/>
              <a:uLnTx/>
              <a:uFillTx/>
              <a:latin typeface="Segoe UI"/>
              <a:ea typeface="+mn-ea"/>
              <a:cs typeface="+mn-cs"/>
            </a:endParaRPr>
          </a:p>
        </p:txBody>
      </p:sp>
      <p:sp>
        <p:nvSpPr>
          <p:cNvPr id="47" name="people_4" title="Icon of a person">
            <a:extLst>
              <a:ext uri="{FF2B5EF4-FFF2-40B4-BE49-F238E27FC236}">
                <a16:creationId xmlns:a16="http://schemas.microsoft.com/office/drawing/2014/main" id="{6AC45D0B-C079-493B-8BBC-57688F3A1A49}"/>
              </a:ext>
            </a:extLst>
          </p:cNvPr>
          <p:cNvSpPr>
            <a:spLocks noChangeAspect="1" noEditPoints="1"/>
          </p:cNvSpPr>
          <p:nvPr/>
        </p:nvSpPr>
        <p:spPr bwMode="auto">
          <a:xfrm>
            <a:off x="9662393" y="2444720"/>
            <a:ext cx="559660" cy="625691"/>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254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solidFill>
                <a:schemeClr val="bg1"/>
              </a:solidFill>
              <a:effectLst/>
              <a:uLnTx/>
              <a:uFillTx/>
              <a:latin typeface="Segoe UI"/>
              <a:ea typeface="+mn-ea"/>
              <a:cs typeface="+mn-cs"/>
            </a:endParaRPr>
          </a:p>
        </p:txBody>
      </p:sp>
      <p:sp>
        <p:nvSpPr>
          <p:cNvPr id="5" name="Rectangle 4">
            <a:extLst>
              <a:ext uri="{FF2B5EF4-FFF2-40B4-BE49-F238E27FC236}">
                <a16:creationId xmlns:a16="http://schemas.microsoft.com/office/drawing/2014/main" id="{D2C9903B-BA7D-4420-8686-DCA0FF1B4002}"/>
              </a:ext>
            </a:extLst>
          </p:cNvPr>
          <p:cNvSpPr/>
          <p:nvPr/>
        </p:nvSpPr>
        <p:spPr>
          <a:xfrm>
            <a:off x="1910890" y="4989119"/>
            <a:ext cx="8885697" cy="667875"/>
          </a:xfrm>
          <a:prstGeom prst="rect">
            <a:avLst/>
          </a:prstGeom>
        </p:spPr>
        <p:txBody>
          <a:bodyPr wrap="square">
            <a:spAutoFit/>
          </a:bodyPr>
          <a:lstStyle/>
          <a:p>
            <a:pPr lvl="0" defTabSz="914367">
              <a:lnSpc>
                <a:spcPct val="90000"/>
              </a:lnSpc>
              <a:spcAft>
                <a:spcPts val="600"/>
              </a:spcAft>
              <a:defRPr/>
            </a:pPr>
            <a:r>
              <a:rPr lang="en-US" b="1" i="1">
                <a:solidFill>
                  <a:schemeClr val="bg1"/>
                </a:solidFill>
                <a:latin typeface="Segoe UI"/>
              </a:rPr>
              <a:t>“Deploying a Windows device should be as simple as getting a new phone.”</a:t>
            </a:r>
          </a:p>
          <a:p>
            <a:pPr lvl="0" defTabSz="914367">
              <a:lnSpc>
                <a:spcPct val="90000"/>
              </a:lnSpc>
              <a:spcAft>
                <a:spcPts val="600"/>
              </a:spcAft>
              <a:defRPr/>
            </a:pPr>
            <a:r>
              <a:rPr lang="en-US" b="1" i="1">
                <a:solidFill>
                  <a:schemeClr val="bg1"/>
                </a:solidFill>
                <a:latin typeface="Segoe UI"/>
              </a:rPr>
              <a:t>- Michael Niehaus, Microsoft</a:t>
            </a:r>
          </a:p>
        </p:txBody>
      </p:sp>
    </p:spTree>
    <p:extLst>
      <p:ext uri="{BB962C8B-B14F-4D97-AF65-F5344CB8AC3E}">
        <p14:creationId xmlns:p14="http://schemas.microsoft.com/office/powerpoint/2010/main" val="458327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EB621D-DD54-4ACF-82A5-149571B06928}"/>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1C4CC3BB-776A-4010-B590-8DFF5DC081FF}"/>
              </a:ext>
            </a:extLst>
          </p:cNvPr>
          <p:cNvSpPr>
            <a:spLocks noGrp="1"/>
          </p:cNvSpPr>
          <p:nvPr>
            <p:ph type="subTitle" idx="1"/>
          </p:nvPr>
        </p:nvSpPr>
        <p:spPr/>
        <p:txBody>
          <a:bodyPr/>
          <a:lstStyle/>
          <a:p>
            <a:r>
              <a:rPr lang="en-US"/>
              <a:t>Preparing for Windows Autopilot</a:t>
            </a:r>
          </a:p>
        </p:txBody>
      </p:sp>
    </p:spTree>
    <p:extLst>
      <p:ext uri="{BB962C8B-B14F-4D97-AF65-F5344CB8AC3E}">
        <p14:creationId xmlns:p14="http://schemas.microsoft.com/office/powerpoint/2010/main" val="2648038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a:xfrm>
            <a:off x="1190625" y="437538"/>
            <a:ext cx="10571838" cy="742300"/>
          </a:xfrm>
        </p:spPr>
        <p:txBody>
          <a:bodyPr/>
          <a:lstStyle/>
          <a:p>
            <a:r>
              <a:rPr lang="en-US">
                <a:solidFill>
                  <a:schemeClr val="bg1"/>
                </a:solidFill>
              </a:rPr>
              <a:t>Windows Autopilot</a:t>
            </a:r>
            <a:endParaRPr lang="en-US" sz="2800">
              <a:solidFill>
                <a:schemeClr val="bg1"/>
              </a:solidFill>
            </a:endParaRPr>
          </a:p>
        </p:txBody>
      </p:sp>
      <p:sp>
        <p:nvSpPr>
          <p:cNvPr id="24" name="Rectangle 23">
            <a:extLst>
              <a:ext uri="{FF2B5EF4-FFF2-40B4-BE49-F238E27FC236}">
                <a16:creationId xmlns:a16="http://schemas.microsoft.com/office/drawing/2014/main" id="{AFD4A4BD-E9D2-4D1C-9FBA-AE011E48A6CE}"/>
              </a:ext>
            </a:extLst>
          </p:cNvPr>
          <p:cNvSpPr/>
          <p:nvPr/>
        </p:nvSpPr>
        <p:spPr>
          <a:xfrm>
            <a:off x="8969826" y="1374702"/>
            <a:ext cx="1695963"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1809</a:t>
            </a:r>
          </a:p>
        </p:txBody>
      </p:sp>
      <p:sp>
        <p:nvSpPr>
          <p:cNvPr id="25" name="Rectangle 24">
            <a:extLst>
              <a:ext uri="{FF2B5EF4-FFF2-40B4-BE49-F238E27FC236}">
                <a16:creationId xmlns:a16="http://schemas.microsoft.com/office/drawing/2014/main" id="{F7140C42-299A-4F12-853C-E5837EA1B5CB}"/>
              </a:ext>
            </a:extLst>
          </p:cNvPr>
          <p:cNvSpPr/>
          <p:nvPr/>
        </p:nvSpPr>
        <p:spPr>
          <a:xfrm>
            <a:off x="3154503" y="1374702"/>
            <a:ext cx="1695963"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1809</a:t>
            </a:r>
          </a:p>
        </p:txBody>
      </p:sp>
      <p:sp>
        <p:nvSpPr>
          <p:cNvPr id="26" name="Rectangle 25">
            <a:extLst>
              <a:ext uri="{FF2B5EF4-FFF2-40B4-BE49-F238E27FC236}">
                <a16:creationId xmlns:a16="http://schemas.microsoft.com/office/drawing/2014/main" id="{44428336-5E7C-4A88-8C1C-2508CC982D84}"/>
              </a:ext>
            </a:extLst>
          </p:cNvPr>
          <p:cNvSpPr/>
          <p:nvPr/>
        </p:nvSpPr>
        <p:spPr>
          <a:xfrm>
            <a:off x="7038684" y="1374702"/>
            <a:ext cx="1695963"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1903</a:t>
            </a:r>
          </a:p>
        </p:txBody>
      </p:sp>
      <p:sp>
        <p:nvSpPr>
          <p:cNvPr id="29" name="Rectangle 28">
            <a:extLst>
              <a:ext uri="{FF2B5EF4-FFF2-40B4-BE49-F238E27FC236}">
                <a16:creationId xmlns:a16="http://schemas.microsoft.com/office/drawing/2014/main" id="{BD01AFED-8254-4713-B804-D85788DA97BF}"/>
              </a:ext>
            </a:extLst>
          </p:cNvPr>
          <p:cNvSpPr/>
          <p:nvPr/>
        </p:nvSpPr>
        <p:spPr>
          <a:xfrm>
            <a:off x="1199679" y="1374716"/>
            <a:ext cx="1695963" cy="358699"/>
          </a:xfrm>
          <a:prstGeom prst="rect">
            <a:avLst/>
          </a:prstGeom>
          <a:solidFill>
            <a:schemeClr val="accent1"/>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1703</a:t>
            </a:r>
          </a:p>
        </p:txBody>
      </p:sp>
      <p:sp>
        <p:nvSpPr>
          <p:cNvPr id="9" name="Freeform: Shape 8">
            <a:extLst>
              <a:ext uri="{FF2B5EF4-FFF2-40B4-BE49-F238E27FC236}">
                <a16:creationId xmlns:a16="http://schemas.microsoft.com/office/drawing/2014/main" id="{BBE5713A-370E-414C-B54E-AD05485D2521}"/>
              </a:ext>
            </a:extLst>
          </p:cNvPr>
          <p:cNvSpPr/>
          <p:nvPr/>
        </p:nvSpPr>
        <p:spPr>
          <a:xfrm>
            <a:off x="1190625" y="1888287"/>
            <a:ext cx="1717764"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User-driven mode with Azure AD Join</a:t>
            </a:r>
          </a:p>
        </p:txBody>
      </p:sp>
      <p:sp>
        <p:nvSpPr>
          <p:cNvPr id="13" name="Freeform: Shape 12">
            <a:extLst>
              <a:ext uri="{FF2B5EF4-FFF2-40B4-BE49-F238E27FC236}">
                <a16:creationId xmlns:a16="http://schemas.microsoft.com/office/drawing/2014/main" id="{AEF35A83-8496-4C40-BBCA-7D5A2625081E}"/>
              </a:ext>
            </a:extLst>
          </p:cNvPr>
          <p:cNvSpPr/>
          <p:nvPr/>
        </p:nvSpPr>
        <p:spPr>
          <a:xfrm>
            <a:off x="1190625" y="3103526"/>
            <a:ext cx="1703207"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0">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Join device to Azure AD, enroll in Intune/MDM</a:t>
            </a:r>
          </a:p>
        </p:txBody>
      </p:sp>
      <p:sp>
        <p:nvSpPr>
          <p:cNvPr id="22" name="Freeform: Shape 21">
            <a:extLst>
              <a:ext uri="{FF2B5EF4-FFF2-40B4-BE49-F238E27FC236}">
                <a16:creationId xmlns:a16="http://schemas.microsoft.com/office/drawing/2014/main" id="{32C0D24A-1625-4ECC-BFB8-D7F99A10784A}"/>
              </a:ext>
            </a:extLst>
          </p:cNvPr>
          <p:cNvSpPr/>
          <p:nvPr/>
        </p:nvSpPr>
        <p:spPr>
          <a:xfrm>
            <a:off x="8969826" y="1888274"/>
            <a:ext cx="1767431"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4403293"/>
              <a:satOff val="-99082"/>
              <a:lumOff val="-4706"/>
              <a:alphaOff val="0"/>
            </a:schemeClr>
          </a:lnRef>
          <a:fillRef idx="1">
            <a:schemeClr val="accent4">
              <a:hueOff val="-4403293"/>
              <a:satOff val="-99082"/>
              <a:lumOff val="-4706"/>
              <a:alphaOff val="0"/>
            </a:schemeClr>
          </a:fillRef>
          <a:effectRef idx="0">
            <a:schemeClr val="accent4">
              <a:hueOff val="-4403293"/>
              <a:satOff val="-99082"/>
              <a:lumOff val="-4706"/>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Windows Autopilot for existing devices</a:t>
            </a:r>
          </a:p>
        </p:txBody>
      </p:sp>
      <p:sp>
        <p:nvSpPr>
          <p:cNvPr id="23" name="Freeform: Shape 22">
            <a:extLst>
              <a:ext uri="{FF2B5EF4-FFF2-40B4-BE49-F238E27FC236}">
                <a16:creationId xmlns:a16="http://schemas.microsoft.com/office/drawing/2014/main" id="{E6D042D3-DF22-4772-BADA-B52E0B0778A0}"/>
              </a:ext>
            </a:extLst>
          </p:cNvPr>
          <p:cNvSpPr/>
          <p:nvPr/>
        </p:nvSpPr>
        <p:spPr>
          <a:xfrm>
            <a:off x="8969826" y="3103513"/>
            <a:ext cx="1703207"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5043961"/>
              <a:satOff val="-81627"/>
              <a:lumOff val="-5594"/>
              <a:alphaOff val="0"/>
            </a:schemeClr>
          </a:lnRef>
          <a:fillRef idx="1">
            <a:schemeClr val="accent4">
              <a:tint val="40000"/>
              <a:alpha val="90000"/>
              <a:hueOff val="-5043961"/>
              <a:satOff val="-81627"/>
              <a:lumOff val="-5594"/>
              <a:alphaOff val="0"/>
            </a:schemeClr>
          </a:fillRef>
          <a:effectRef idx="0">
            <a:schemeClr val="accent4">
              <a:tint val="40000"/>
              <a:alpha val="90000"/>
              <a:hueOff val="-5043961"/>
              <a:satOff val="-81627"/>
              <a:lumOff val="-5594"/>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Windows 7/8.1 to Windows 10</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ConfigMgr task sequence, followed by Windows Autopilot user-driven mode</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New! Hybrid Azure AD Join support</a:t>
            </a:r>
          </a:p>
        </p:txBody>
      </p:sp>
      <p:sp>
        <p:nvSpPr>
          <p:cNvPr id="18" name="Freeform: Shape 17">
            <a:extLst>
              <a:ext uri="{FF2B5EF4-FFF2-40B4-BE49-F238E27FC236}">
                <a16:creationId xmlns:a16="http://schemas.microsoft.com/office/drawing/2014/main" id="{3877C105-A727-4554-9A94-91A7DD01EC68}"/>
              </a:ext>
            </a:extLst>
          </p:cNvPr>
          <p:cNvSpPr/>
          <p:nvPr/>
        </p:nvSpPr>
        <p:spPr>
          <a:xfrm>
            <a:off x="7045926" y="1888275"/>
            <a:ext cx="1703207"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2641976"/>
              <a:satOff val="-59449"/>
              <a:lumOff val="-2824"/>
              <a:alphaOff val="0"/>
            </a:schemeClr>
          </a:lnRef>
          <a:fillRef idx="1">
            <a:schemeClr val="accent4">
              <a:hueOff val="-2641976"/>
              <a:satOff val="-59449"/>
              <a:lumOff val="-2824"/>
              <a:alphaOff val="0"/>
            </a:schemeClr>
          </a:fillRef>
          <a:effectRef idx="0">
            <a:schemeClr val="accent4">
              <a:hueOff val="-2641976"/>
              <a:satOff val="-59449"/>
              <a:lumOff val="-2824"/>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Self-deploying mode (preview)</a:t>
            </a:r>
          </a:p>
        </p:txBody>
      </p:sp>
      <p:sp>
        <p:nvSpPr>
          <p:cNvPr id="19" name="Freeform: Shape 18">
            <a:extLst>
              <a:ext uri="{FF2B5EF4-FFF2-40B4-BE49-F238E27FC236}">
                <a16:creationId xmlns:a16="http://schemas.microsoft.com/office/drawing/2014/main" id="{E85E3917-BC95-461B-BD26-62A3A3861613}"/>
              </a:ext>
            </a:extLst>
          </p:cNvPr>
          <p:cNvSpPr/>
          <p:nvPr/>
        </p:nvSpPr>
        <p:spPr>
          <a:xfrm>
            <a:off x="7038684" y="3103526"/>
            <a:ext cx="1703207" cy="2405381"/>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3026377"/>
              <a:satOff val="-48976"/>
              <a:lumOff val="-3356"/>
              <a:alphaOff val="0"/>
            </a:schemeClr>
          </a:lnRef>
          <a:fillRef idx="1">
            <a:schemeClr val="accent4">
              <a:tint val="40000"/>
              <a:alpha val="90000"/>
              <a:hueOff val="-3026377"/>
              <a:satOff val="-48976"/>
              <a:lumOff val="-3356"/>
              <a:alphaOff val="0"/>
            </a:schemeClr>
          </a:fillRef>
          <a:effectRef idx="0">
            <a:schemeClr val="accent4">
              <a:tint val="40000"/>
              <a:alpha val="90000"/>
              <a:hueOff val="-3026377"/>
              <a:satOff val="-48976"/>
              <a:lumOff val="-3356"/>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No need to provide credentials, automatically joins Azure AD</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General availability targeting CY20</a:t>
            </a:r>
          </a:p>
        </p:txBody>
      </p:sp>
      <p:sp>
        <p:nvSpPr>
          <p:cNvPr id="20" name="Freeform: Shape 19">
            <a:extLst>
              <a:ext uri="{FF2B5EF4-FFF2-40B4-BE49-F238E27FC236}">
                <a16:creationId xmlns:a16="http://schemas.microsoft.com/office/drawing/2014/main" id="{3F2BE0AD-FCE8-4A39-ABF3-870D015D0E55}"/>
              </a:ext>
            </a:extLst>
          </p:cNvPr>
          <p:cNvSpPr/>
          <p:nvPr/>
        </p:nvSpPr>
        <p:spPr>
          <a:xfrm>
            <a:off x="3152691" y="1888273"/>
            <a:ext cx="1703207"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3522634"/>
              <a:satOff val="-79266"/>
              <a:lumOff val="-3765"/>
              <a:alphaOff val="0"/>
            </a:schemeClr>
          </a:lnRef>
          <a:fillRef idx="1">
            <a:schemeClr val="accent4">
              <a:hueOff val="-3522634"/>
              <a:satOff val="-79266"/>
              <a:lumOff val="-3765"/>
              <a:alphaOff val="0"/>
            </a:schemeClr>
          </a:fillRef>
          <a:effectRef idx="0">
            <a:schemeClr val="accent4">
              <a:hueOff val="-3522634"/>
              <a:satOff val="-79266"/>
              <a:lumOff val="-3765"/>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User-driven mode with Hybrid Azure AD join</a:t>
            </a:r>
            <a:endParaRPr kumimoji="0" lang="en-US" sz="900" b="0" i="0" u="none" strike="noStrike" kern="1200" cap="none" spc="98" normalizeH="0" baseline="0" noProof="0">
              <a:ln>
                <a:noFill/>
              </a:ln>
              <a:solidFill>
                <a:schemeClr val="bg1"/>
              </a:solidFill>
              <a:effectLst/>
              <a:uLnTx/>
              <a:uFillTx/>
              <a:latin typeface="Segoe UI Semibold"/>
              <a:ea typeface="+mn-ea"/>
              <a:cs typeface="+mn-cs"/>
            </a:endParaRPr>
          </a:p>
        </p:txBody>
      </p:sp>
      <p:sp>
        <p:nvSpPr>
          <p:cNvPr id="21" name="Freeform: Shape 20">
            <a:extLst>
              <a:ext uri="{FF2B5EF4-FFF2-40B4-BE49-F238E27FC236}">
                <a16:creationId xmlns:a16="http://schemas.microsoft.com/office/drawing/2014/main" id="{4C14462D-D0DA-47FF-A4A3-3BC70B827468}"/>
              </a:ext>
            </a:extLst>
          </p:cNvPr>
          <p:cNvSpPr/>
          <p:nvPr/>
        </p:nvSpPr>
        <p:spPr>
          <a:xfrm>
            <a:off x="3152691" y="3103512"/>
            <a:ext cx="1703207"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4035168"/>
              <a:satOff val="-65302"/>
              <a:lumOff val="-4475"/>
              <a:alphaOff val="0"/>
            </a:schemeClr>
          </a:lnRef>
          <a:fillRef idx="1">
            <a:schemeClr val="accent4">
              <a:tint val="40000"/>
              <a:alpha val="90000"/>
              <a:hueOff val="-4035168"/>
              <a:satOff val="-65302"/>
              <a:lumOff val="-4475"/>
              <a:alphaOff val="0"/>
            </a:schemeClr>
          </a:fillRef>
          <a:effectRef idx="0">
            <a:schemeClr val="accent4">
              <a:tint val="40000"/>
              <a:alpha val="90000"/>
              <a:hueOff val="-4035168"/>
              <a:satOff val="-65302"/>
              <a:lumOff val="-4475"/>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Join device to AD, enroll in Intune/MDM</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Deploy over VPN (preview in Q1CY20, 1903+)</a:t>
            </a:r>
          </a:p>
        </p:txBody>
      </p:sp>
      <p:sp>
        <p:nvSpPr>
          <p:cNvPr id="15" name="Rectangle 14">
            <a:extLst>
              <a:ext uri="{FF2B5EF4-FFF2-40B4-BE49-F238E27FC236}">
                <a16:creationId xmlns:a16="http://schemas.microsoft.com/office/drawing/2014/main" id="{CAA555C6-4583-4216-ABA3-997E0BBF2253}"/>
              </a:ext>
            </a:extLst>
          </p:cNvPr>
          <p:cNvSpPr/>
          <p:nvPr/>
        </p:nvSpPr>
        <p:spPr>
          <a:xfrm>
            <a:off x="5091077" y="1374702"/>
            <a:ext cx="1695963"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1903</a:t>
            </a:r>
          </a:p>
        </p:txBody>
      </p:sp>
      <p:sp>
        <p:nvSpPr>
          <p:cNvPr id="16" name="Freeform: Shape 15">
            <a:extLst>
              <a:ext uri="{FF2B5EF4-FFF2-40B4-BE49-F238E27FC236}">
                <a16:creationId xmlns:a16="http://schemas.microsoft.com/office/drawing/2014/main" id="{5814EB40-6C7A-4B09-A54B-7ECC8E2F9575}"/>
              </a:ext>
            </a:extLst>
          </p:cNvPr>
          <p:cNvSpPr/>
          <p:nvPr/>
        </p:nvSpPr>
        <p:spPr>
          <a:xfrm>
            <a:off x="5091077" y="1888273"/>
            <a:ext cx="1826308"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Windows Autopilot white glove (preview) </a:t>
            </a:r>
          </a:p>
        </p:txBody>
      </p:sp>
      <p:sp>
        <p:nvSpPr>
          <p:cNvPr id="17" name="Freeform: Shape 16">
            <a:extLst>
              <a:ext uri="{FF2B5EF4-FFF2-40B4-BE49-F238E27FC236}">
                <a16:creationId xmlns:a16="http://schemas.microsoft.com/office/drawing/2014/main" id="{5513DE92-C574-432C-B38C-9F58CB4783D3}"/>
              </a:ext>
            </a:extLst>
          </p:cNvPr>
          <p:cNvSpPr/>
          <p:nvPr/>
        </p:nvSpPr>
        <p:spPr>
          <a:xfrm>
            <a:off x="5091077" y="3103517"/>
            <a:ext cx="1703207" cy="2405388"/>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0">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White glove partners or IT staff can pre-provision Windows 10 PC to be fully configured and business-ready for an org or user</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General availability targeting CY20</a:t>
            </a:r>
          </a:p>
          <a:p>
            <a:pPr marL="0" marR="0" lvl="1" indent="0" algn="l" defTabSz="697189" rtl="0" eaLnBrk="1" fontAlgn="auto" latinLnBrk="0" hangingPunct="1">
              <a:lnSpc>
                <a:spcPct val="100000"/>
              </a:lnSpc>
              <a:spcBef>
                <a:spcPts val="1372"/>
              </a:spcBef>
              <a:spcAft>
                <a:spcPts val="0"/>
              </a:spcAft>
              <a:buClrTx/>
              <a:buSzTx/>
              <a:buFontTx/>
              <a:buNone/>
              <a:tabLst/>
              <a:defRPr/>
            </a:pPr>
            <a:endParaRPr kumimoji="0" lang="en-US" sz="1372" b="0" i="0" u="none" strike="noStrike" kern="1200" cap="none" spc="0" normalizeH="0" baseline="0" noProof="0">
              <a:ln>
                <a:noFill/>
              </a:ln>
              <a:solidFill>
                <a:schemeClr val="bg1"/>
              </a:solidFill>
              <a:effectLst/>
              <a:uLnTx/>
              <a:uFillTx/>
              <a:latin typeface="Segoe UI"/>
              <a:ea typeface="+mn-ea"/>
              <a:cs typeface="+mn-cs"/>
            </a:endParaRPr>
          </a:p>
        </p:txBody>
      </p:sp>
    </p:spTree>
    <p:extLst>
      <p:ext uri="{BB962C8B-B14F-4D97-AF65-F5344CB8AC3E}">
        <p14:creationId xmlns:p14="http://schemas.microsoft.com/office/powerpoint/2010/main" val="297013325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a:xfrm>
            <a:off x="1195387" y="437538"/>
            <a:ext cx="10567075" cy="742300"/>
          </a:xfrm>
        </p:spPr>
        <p:txBody>
          <a:bodyPr/>
          <a:lstStyle/>
          <a:p>
            <a:r>
              <a:rPr lang="en-US">
                <a:solidFill>
                  <a:schemeClr val="bg1"/>
                </a:solidFill>
              </a:rPr>
              <a:t>Windows Autopilot // </a:t>
            </a:r>
            <a:r>
              <a:rPr lang="en-US" sz="2800">
                <a:solidFill>
                  <a:schemeClr val="bg1"/>
                </a:solidFill>
              </a:rPr>
              <a:t>Cross-scenario features</a:t>
            </a:r>
          </a:p>
        </p:txBody>
      </p:sp>
      <p:sp>
        <p:nvSpPr>
          <p:cNvPr id="25" name="Rectangle 24">
            <a:extLst>
              <a:ext uri="{FF2B5EF4-FFF2-40B4-BE49-F238E27FC236}">
                <a16:creationId xmlns:a16="http://schemas.microsoft.com/office/drawing/2014/main" id="{F7140C42-299A-4F12-853C-E5837EA1B5CB}"/>
              </a:ext>
            </a:extLst>
          </p:cNvPr>
          <p:cNvSpPr/>
          <p:nvPr/>
        </p:nvSpPr>
        <p:spPr>
          <a:xfrm>
            <a:off x="4207414" y="1406809"/>
            <a:ext cx="2338548"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Intune</a:t>
            </a:r>
          </a:p>
        </p:txBody>
      </p:sp>
      <p:sp>
        <p:nvSpPr>
          <p:cNvPr id="29" name="Rectangle 28">
            <a:extLst>
              <a:ext uri="{FF2B5EF4-FFF2-40B4-BE49-F238E27FC236}">
                <a16:creationId xmlns:a16="http://schemas.microsoft.com/office/drawing/2014/main" id="{BD01AFED-8254-4713-B804-D85788DA97BF}"/>
              </a:ext>
            </a:extLst>
          </p:cNvPr>
          <p:cNvSpPr/>
          <p:nvPr/>
        </p:nvSpPr>
        <p:spPr>
          <a:xfrm>
            <a:off x="1209873" y="1406809"/>
            <a:ext cx="2449737" cy="358699"/>
          </a:xfrm>
          <a:prstGeom prst="rect">
            <a:avLst/>
          </a:prstGeom>
          <a:solidFill>
            <a:schemeClr val="accent1"/>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1803+</a:t>
            </a:r>
          </a:p>
        </p:txBody>
      </p:sp>
      <p:sp>
        <p:nvSpPr>
          <p:cNvPr id="9" name="Freeform: Shape 8">
            <a:extLst>
              <a:ext uri="{FF2B5EF4-FFF2-40B4-BE49-F238E27FC236}">
                <a16:creationId xmlns:a16="http://schemas.microsoft.com/office/drawing/2014/main" id="{BBE5713A-370E-414C-B54E-AD05485D2521}"/>
              </a:ext>
            </a:extLst>
          </p:cNvPr>
          <p:cNvSpPr/>
          <p:nvPr/>
        </p:nvSpPr>
        <p:spPr>
          <a:xfrm>
            <a:off x="1200819" y="1920380"/>
            <a:ext cx="2481228"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Enrollment status page</a:t>
            </a:r>
          </a:p>
        </p:txBody>
      </p:sp>
      <p:sp>
        <p:nvSpPr>
          <p:cNvPr id="13" name="Freeform: Shape 12">
            <a:extLst>
              <a:ext uri="{FF2B5EF4-FFF2-40B4-BE49-F238E27FC236}">
                <a16:creationId xmlns:a16="http://schemas.microsoft.com/office/drawing/2014/main" id="{AEF35A83-8496-4C40-BBCA-7D5A2625081E}"/>
              </a:ext>
            </a:extLst>
          </p:cNvPr>
          <p:cNvSpPr/>
          <p:nvPr/>
        </p:nvSpPr>
        <p:spPr>
          <a:xfrm>
            <a:off x="1195387" y="2686493"/>
            <a:ext cx="2460201"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0">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200"/>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Track progress of:</a:t>
            </a:r>
          </a:p>
          <a:p>
            <a:pPr marL="285750" marR="0" lvl="1" indent="-285750" algn="l" defTabSz="697189" rtl="0" eaLnBrk="1" fontAlgn="auto" latinLnBrk="0" hangingPunct="1">
              <a:lnSpc>
                <a:spcPct val="100000"/>
              </a:lnSpc>
              <a:spcBef>
                <a:spcPts val="200"/>
              </a:spcBef>
              <a:spcAft>
                <a:spcPts val="0"/>
              </a:spcAft>
              <a:buClrTx/>
              <a:buSzTx/>
              <a:buFont typeface="Arial" panose="020B0604020202020204" pitchFamily="34" charset="0"/>
              <a:buChar char="•"/>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Policies</a:t>
            </a:r>
          </a:p>
          <a:p>
            <a:pPr marL="285750" marR="0" lvl="1" indent="-285750" algn="l" defTabSz="697189" rtl="0" eaLnBrk="1" fontAlgn="auto" latinLnBrk="0" hangingPunct="1">
              <a:lnSpc>
                <a:spcPct val="100000"/>
              </a:lnSpc>
              <a:spcBef>
                <a:spcPts val="200"/>
              </a:spcBef>
              <a:spcAft>
                <a:spcPts val="0"/>
              </a:spcAft>
              <a:buClrTx/>
              <a:buSzTx/>
              <a:buFont typeface="Arial" panose="020B0604020202020204" pitchFamily="34" charset="0"/>
              <a:buChar char="•"/>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Certificates</a:t>
            </a:r>
          </a:p>
          <a:p>
            <a:pPr marL="285750" marR="0" lvl="1" indent="-285750" algn="l" defTabSz="697189" rtl="0" eaLnBrk="1" fontAlgn="auto" latinLnBrk="0" hangingPunct="1">
              <a:lnSpc>
                <a:spcPct val="100000"/>
              </a:lnSpc>
              <a:spcBef>
                <a:spcPts val="200"/>
              </a:spcBef>
              <a:spcAft>
                <a:spcPts val="0"/>
              </a:spcAft>
              <a:buClrTx/>
              <a:buSzTx/>
              <a:buFont typeface="Arial" panose="020B0604020202020204" pitchFamily="34" charset="0"/>
              <a:buChar char="•"/>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Win32, MSI and UWP apps</a:t>
            </a:r>
          </a:p>
          <a:p>
            <a:pPr marL="285750" marR="0" lvl="1" indent="-285750" algn="l" defTabSz="697189" rtl="0" eaLnBrk="1" fontAlgn="auto" latinLnBrk="0" hangingPunct="1">
              <a:lnSpc>
                <a:spcPct val="100000"/>
              </a:lnSpc>
              <a:spcBef>
                <a:spcPts val="200"/>
              </a:spcBef>
              <a:spcAft>
                <a:spcPts val="0"/>
              </a:spcAft>
              <a:buClrTx/>
              <a:buSzTx/>
              <a:buFont typeface="Arial" panose="020B0604020202020204" pitchFamily="34" charset="0"/>
              <a:buChar char="•"/>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Office </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New! Disable for Nth users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Integration with ConfigMgr (H1CY20)</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Options for skipping user ESP, targeting users and computers</a:t>
            </a:r>
          </a:p>
        </p:txBody>
      </p:sp>
      <p:sp>
        <p:nvSpPr>
          <p:cNvPr id="20" name="Freeform: Shape 19">
            <a:extLst>
              <a:ext uri="{FF2B5EF4-FFF2-40B4-BE49-F238E27FC236}">
                <a16:creationId xmlns:a16="http://schemas.microsoft.com/office/drawing/2014/main" id="{3F2BE0AD-FCE8-4A39-ABF3-870D015D0E55}"/>
              </a:ext>
            </a:extLst>
          </p:cNvPr>
          <p:cNvSpPr/>
          <p:nvPr/>
        </p:nvSpPr>
        <p:spPr>
          <a:xfrm>
            <a:off x="4212846" y="1920380"/>
            <a:ext cx="2348537"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3522634"/>
              <a:satOff val="-79266"/>
              <a:lumOff val="-3765"/>
              <a:alphaOff val="0"/>
            </a:schemeClr>
          </a:lnRef>
          <a:fillRef idx="1">
            <a:schemeClr val="accent4">
              <a:hueOff val="-3522634"/>
              <a:satOff val="-79266"/>
              <a:lumOff val="-3765"/>
              <a:alphaOff val="0"/>
            </a:schemeClr>
          </a:fillRef>
          <a:effectRef idx="0">
            <a:schemeClr val="accent4">
              <a:hueOff val="-3522634"/>
              <a:satOff val="-79266"/>
              <a:lumOff val="-3765"/>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Device lifecycle management</a:t>
            </a:r>
            <a:endParaRPr kumimoji="0" lang="en-US" sz="900" b="0" i="0" u="none" strike="noStrike" kern="1200" cap="none" spc="98" normalizeH="0" baseline="0" noProof="0">
              <a:ln>
                <a:noFill/>
              </a:ln>
              <a:solidFill>
                <a:schemeClr val="bg1"/>
              </a:solidFill>
              <a:effectLst/>
              <a:uLnTx/>
              <a:uFillTx/>
              <a:latin typeface="Segoe UI Semibold"/>
              <a:ea typeface="+mn-ea"/>
              <a:cs typeface="+mn-cs"/>
            </a:endParaRPr>
          </a:p>
        </p:txBody>
      </p:sp>
      <p:sp>
        <p:nvSpPr>
          <p:cNvPr id="21" name="Freeform: Shape 20">
            <a:extLst>
              <a:ext uri="{FF2B5EF4-FFF2-40B4-BE49-F238E27FC236}">
                <a16:creationId xmlns:a16="http://schemas.microsoft.com/office/drawing/2014/main" id="{4C14462D-D0DA-47FF-A4A3-3BC70B827468}"/>
              </a:ext>
            </a:extLst>
          </p:cNvPr>
          <p:cNvSpPr/>
          <p:nvPr/>
        </p:nvSpPr>
        <p:spPr>
          <a:xfrm>
            <a:off x="4207414" y="2686493"/>
            <a:ext cx="2348537"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4035168"/>
              <a:satOff val="-65302"/>
              <a:lumOff val="-4475"/>
              <a:alphaOff val="0"/>
            </a:schemeClr>
          </a:lnRef>
          <a:fillRef idx="1">
            <a:schemeClr val="accent4">
              <a:tint val="40000"/>
              <a:alpha val="90000"/>
              <a:hueOff val="-4035168"/>
              <a:satOff val="-65302"/>
              <a:lumOff val="-4475"/>
              <a:alphaOff val="0"/>
            </a:schemeClr>
          </a:fillRef>
          <a:effectRef idx="0">
            <a:schemeClr val="accent4">
              <a:tint val="40000"/>
              <a:alpha val="90000"/>
              <a:hueOff val="-4035168"/>
              <a:satOff val="-65302"/>
              <a:lumOff val="-4475"/>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Register and de-register devices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Improved performance</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Edit group tags (Q4CY19)</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Assign computer names (Q4CY19)</a:t>
            </a:r>
          </a:p>
        </p:txBody>
      </p:sp>
      <p:sp>
        <p:nvSpPr>
          <p:cNvPr id="27" name="Rectangle 26">
            <a:extLst>
              <a:ext uri="{FF2B5EF4-FFF2-40B4-BE49-F238E27FC236}">
                <a16:creationId xmlns:a16="http://schemas.microsoft.com/office/drawing/2014/main" id="{79797856-A878-4CA0-8DAE-47F65AAA1A07}"/>
              </a:ext>
            </a:extLst>
          </p:cNvPr>
          <p:cNvSpPr/>
          <p:nvPr/>
        </p:nvSpPr>
        <p:spPr>
          <a:xfrm>
            <a:off x="7133026" y="1408894"/>
            <a:ext cx="2164280"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Intune</a:t>
            </a:r>
          </a:p>
        </p:txBody>
      </p:sp>
      <p:sp>
        <p:nvSpPr>
          <p:cNvPr id="28" name="Freeform: Shape 27">
            <a:extLst>
              <a:ext uri="{FF2B5EF4-FFF2-40B4-BE49-F238E27FC236}">
                <a16:creationId xmlns:a16="http://schemas.microsoft.com/office/drawing/2014/main" id="{D688BD32-4E2C-4EB2-ACE9-F06CCE78A3E3}"/>
              </a:ext>
            </a:extLst>
          </p:cNvPr>
          <p:cNvSpPr/>
          <p:nvPr/>
        </p:nvSpPr>
        <p:spPr>
          <a:xfrm>
            <a:off x="7196950" y="1877517"/>
            <a:ext cx="2770794"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Reporting and monitoring</a:t>
            </a:r>
          </a:p>
        </p:txBody>
      </p:sp>
      <p:sp>
        <p:nvSpPr>
          <p:cNvPr id="30" name="Freeform: Shape 29">
            <a:extLst>
              <a:ext uri="{FF2B5EF4-FFF2-40B4-BE49-F238E27FC236}">
                <a16:creationId xmlns:a16="http://schemas.microsoft.com/office/drawing/2014/main" id="{437A13A2-954F-48BD-A3B4-26A2D9781A72}"/>
              </a:ext>
            </a:extLst>
          </p:cNvPr>
          <p:cNvSpPr/>
          <p:nvPr/>
        </p:nvSpPr>
        <p:spPr>
          <a:xfrm>
            <a:off x="7142081" y="2686493"/>
            <a:ext cx="2173524" cy="2405388"/>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0">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See information about Windows Autopilot deployments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Windows Autopilot deployment report (Q4CY19)</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Windows Autopilot log collection</a:t>
            </a:r>
          </a:p>
          <a:p>
            <a:pPr marL="0" marR="0" lvl="1" indent="0" algn="l" defTabSz="697189" rtl="0" eaLnBrk="1" fontAlgn="auto" latinLnBrk="0" hangingPunct="1">
              <a:lnSpc>
                <a:spcPct val="100000"/>
              </a:lnSpc>
              <a:spcBef>
                <a:spcPts val="1372"/>
              </a:spcBef>
              <a:spcAft>
                <a:spcPts val="0"/>
              </a:spcAft>
              <a:buClrTx/>
              <a:buSzTx/>
              <a:buFontTx/>
              <a:buNone/>
              <a:tabLst/>
              <a:defRPr/>
            </a:pPr>
            <a:endParaRPr kumimoji="0" lang="en-US" sz="1372" b="0" i="0" u="none" strike="noStrike" kern="1200" cap="none" spc="0" normalizeH="0" baseline="0" noProof="0">
              <a:ln>
                <a:noFill/>
              </a:ln>
              <a:solidFill>
                <a:schemeClr val="bg1"/>
              </a:solidFill>
              <a:effectLst/>
              <a:uLnTx/>
              <a:uFillTx/>
              <a:latin typeface="Segoe UI"/>
              <a:ea typeface="+mn-ea"/>
              <a:cs typeface="+mn-cs"/>
            </a:endParaRPr>
          </a:p>
        </p:txBody>
      </p:sp>
    </p:spTree>
    <p:extLst>
      <p:ext uri="{BB962C8B-B14F-4D97-AF65-F5344CB8AC3E}">
        <p14:creationId xmlns:p14="http://schemas.microsoft.com/office/powerpoint/2010/main" val="352261690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a:xfrm>
            <a:off x="1163675" y="437538"/>
            <a:ext cx="10598787" cy="742300"/>
          </a:xfrm>
        </p:spPr>
        <p:txBody>
          <a:bodyPr/>
          <a:lstStyle/>
          <a:p>
            <a:r>
              <a:rPr lang="en-US">
                <a:solidFill>
                  <a:schemeClr val="bg1"/>
                </a:solidFill>
              </a:rPr>
              <a:t>Windows Autopilot // </a:t>
            </a:r>
            <a:r>
              <a:rPr lang="en-US" sz="2800">
                <a:solidFill>
                  <a:schemeClr val="bg1"/>
                </a:solidFill>
              </a:rPr>
              <a:t>Cross-scenario features</a:t>
            </a:r>
          </a:p>
        </p:txBody>
      </p:sp>
      <p:sp>
        <p:nvSpPr>
          <p:cNvPr id="24" name="Rectangle 23">
            <a:extLst>
              <a:ext uri="{FF2B5EF4-FFF2-40B4-BE49-F238E27FC236}">
                <a16:creationId xmlns:a16="http://schemas.microsoft.com/office/drawing/2014/main" id="{AFD4A4BD-E9D2-4D1C-9FBA-AE011E48A6CE}"/>
              </a:ext>
            </a:extLst>
          </p:cNvPr>
          <p:cNvSpPr/>
          <p:nvPr/>
        </p:nvSpPr>
        <p:spPr>
          <a:xfrm>
            <a:off x="4642654" y="1397283"/>
            <a:ext cx="2578289"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ONGOING</a:t>
            </a:r>
          </a:p>
        </p:txBody>
      </p:sp>
      <p:sp>
        <p:nvSpPr>
          <p:cNvPr id="26" name="Rectangle 25">
            <a:extLst>
              <a:ext uri="{FF2B5EF4-FFF2-40B4-BE49-F238E27FC236}">
                <a16:creationId xmlns:a16="http://schemas.microsoft.com/office/drawing/2014/main" id="{44428336-5E7C-4A88-8C1C-2508CC982D84}"/>
              </a:ext>
            </a:extLst>
          </p:cNvPr>
          <p:cNvSpPr/>
          <p:nvPr/>
        </p:nvSpPr>
        <p:spPr>
          <a:xfrm>
            <a:off x="1174541" y="1397283"/>
            <a:ext cx="2983724"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ONGOING</a:t>
            </a:r>
          </a:p>
        </p:txBody>
      </p:sp>
      <p:sp>
        <p:nvSpPr>
          <p:cNvPr id="22" name="Freeform: Shape 21">
            <a:extLst>
              <a:ext uri="{FF2B5EF4-FFF2-40B4-BE49-F238E27FC236}">
                <a16:creationId xmlns:a16="http://schemas.microsoft.com/office/drawing/2014/main" id="{32C0D24A-1625-4ECC-BFB8-D7F99A10784A}"/>
              </a:ext>
            </a:extLst>
          </p:cNvPr>
          <p:cNvSpPr/>
          <p:nvPr/>
        </p:nvSpPr>
        <p:spPr>
          <a:xfrm>
            <a:off x="4642654" y="1910854"/>
            <a:ext cx="2686939"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4403293"/>
              <a:satOff val="-99082"/>
              <a:lumOff val="-4706"/>
              <a:alphaOff val="0"/>
            </a:schemeClr>
          </a:lnRef>
          <a:fillRef idx="1">
            <a:schemeClr val="accent4">
              <a:hueOff val="-4403293"/>
              <a:satOff val="-99082"/>
              <a:lumOff val="-4706"/>
              <a:alphaOff val="0"/>
            </a:schemeClr>
          </a:fillRef>
          <a:effectRef idx="0">
            <a:schemeClr val="accent4">
              <a:hueOff val="-4403293"/>
              <a:satOff val="-99082"/>
              <a:lumOff val="-4706"/>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Delivery optimization</a:t>
            </a:r>
          </a:p>
        </p:txBody>
      </p:sp>
      <p:sp>
        <p:nvSpPr>
          <p:cNvPr id="23" name="Freeform: Shape 22">
            <a:extLst>
              <a:ext uri="{FF2B5EF4-FFF2-40B4-BE49-F238E27FC236}">
                <a16:creationId xmlns:a16="http://schemas.microsoft.com/office/drawing/2014/main" id="{E6D042D3-DF22-4772-BADA-B52E0B0778A0}"/>
              </a:ext>
            </a:extLst>
          </p:cNvPr>
          <p:cNvSpPr/>
          <p:nvPr/>
        </p:nvSpPr>
        <p:spPr>
          <a:xfrm>
            <a:off x="4642654" y="2676962"/>
            <a:ext cx="2589302"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5043961"/>
              <a:satOff val="-81627"/>
              <a:lumOff val="-5594"/>
              <a:alphaOff val="0"/>
            </a:schemeClr>
          </a:lnRef>
          <a:fillRef idx="1">
            <a:schemeClr val="accent4">
              <a:tint val="40000"/>
              <a:alpha val="90000"/>
              <a:hueOff val="-5043961"/>
              <a:satOff val="-81627"/>
              <a:lumOff val="-5594"/>
              <a:alphaOff val="0"/>
            </a:schemeClr>
          </a:fillRef>
          <a:effectRef idx="0">
            <a:schemeClr val="accent4">
              <a:tint val="40000"/>
              <a:alpha val="90000"/>
              <a:hueOff val="-5043961"/>
              <a:satOff val="-81627"/>
              <a:lumOff val="-5594"/>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Cache content so it doesn’t need to be downloaded repeatedly from the server</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New! Office 365 ProPlus install support (preview)</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Planned!  Automatic Connected Cache discover for white glove</a:t>
            </a:r>
          </a:p>
        </p:txBody>
      </p:sp>
      <p:sp>
        <p:nvSpPr>
          <p:cNvPr id="18" name="Freeform: Shape 17">
            <a:extLst>
              <a:ext uri="{FF2B5EF4-FFF2-40B4-BE49-F238E27FC236}">
                <a16:creationId xmlns:a16="http://schemas.microsoft.com/office/drawing/2014/main" id="{3877C105-A727-4554-9A94-91A7DD01EC68}"/>
              </a:ext>
            </a:extLst>
          </p:cNvPr>
          <p:cNvSpPr/>
          <p:nvPr/>
        </p:nvSpPr>
        <p:spPr>
          <a:xfrm>
            <a:off x="1170919" y="1910854"/>
            <a:ext cx="2996468"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2641976"/>
              <a:satOff val="-59449"/>
              <a:lumOff val="-2824"/>
              <a:alphaOff val="0"/>
            </a:schemeClr>
          </a:lnRef>
          <a:fillRef idx="1">
            <a:schemeClr val="accent4">
              <a:hueOff val="-2641976"/>
              <a:satOff val="-59449"/>
              <a:lumOff val="-2824"/>
              <a:alphaOff val="0"/>
            </a:schemeClr>
          </a:fillRef>
          <a:effectRef idx="0">
            <a:schemeClr val="accent4">
              <a:hueOff val="-2641976"/>
              <a:satOff val="-59449"/>
              <a:lumOff val="-2824"/>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Windows and device config</a:t>
            </a:r>
          </a:p>
        </p:txBody>
      </p:sp>
      <p:sp>
        <p:nvSpPr>
          <p:cNvPr id="19" name="Freeform: Shape 18">
            <a:extLst>
              <a:ext uri="{FF2B5EF4-FFF2-40B4-BE49-F238E27FC236}">
                <a16:creationId xmlns:a16="http://schemas.microsoft.com/office/drawing/2014/main" id="{E85E3917-BC95-461B-BD26-62A3A3861613}"/>
              </a:ext>
            </a:extLst>
          </p:cNvPr>
          <p:cNvSpPr/>
          <p:nvPr/>
        </p:nvSpPr>
        <p:spPr>
          <a:xfrm>
            <a:off x="1163675" y="2676974"/>
            <a:ext cx="2996468" cy="2405381"/>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3026377"/>
              <a:satOff val="-48976"/>
              <a:lumOff val="-3356"/>
              <a:alphaOff val="0"/>
            </a:schemeClr>
          </a:lnRef>
          <a:fillRef idx="1">
            <a:schemeClr val="accent4">
              <a:tint val="40000"/>
              <a:alpha val="90000"/>
              <a:hueOff val="-3026377"/>
              <a:satOff val="-48976"/>
              <a:lumOff val="-3356"/>
              <a:alphaOff val="0"/>
            </a:schemeClr>
          </a:fillRef>
          <a:effectRef idx="0">
            <a:schemeClr val="accent4">
              <a:tint val="40000"/>
              <a:alpha val="90000"/>
              <a:hueOff val="-3026377"/>
              <a:satOff val="-48976"/>
              <a:lumOff val="-3356"/>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Make it easier to set up Windows 10 defaults, features, firmware configuration, etc.</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New!  DFCI firmware configuration</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Planned!  Remove list of in-box apps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Planned!  Add language packs and features</a:t>
            </a:r>
          </a:p>
        </p:txBody>
      </p:sp>
      <p:sp>
        <p:nvSpPr>
          <p:cNvPr id="31" name="Rectangle 30">
            <a:extLst>
              <a:ext uri="{FF2B5EF4-FFF2-40B4-BE49-F238E27FC236}">
                <a16:creationId xmlns:a16="http://schemas.microsoft.com/office/drawing/2014/main" id="{976F1936-C11C-48E7-A371-A4C7307F81CD}"/>
              </a:ext>
            </a:extLst>
          </p:cNvPr>
          <p:cNvSpPr/>
          <p:nvPr/>
        </p:nvSpPr>
        <p:spPr>
          <a:xfrm>
            <a:off x="7752469" y="1397283"/>
            <a:ext cx="2758591"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1903+</a:t>
            </a:r>
          </a:p>
        </p:txBody>
      </p:sp>
      <p:sp>
        <p:nvSpPr>
          <p:cNvPr id="32" name="Freeform: Shape 31">
            <a:extLst>
              <a:ext uri="{FF2B5EF4-FFF2-40B4-BE49-F238E27FC236}">
                <a16:creationId xmlns:a16="http://schemas.microsoft.com/office/drawing/2014/main" id="{F988B332-94D8-4A9A-A0CD-10ACFD4E0E6C}"/>
              </a:ext>
            </a:extLst>
          </p:cNvPr>
          <p:cNvSpPr/>
          <p:nvPr/>
        </p:nvSpPr>
        <p:spPr>
          <a:xfrm>
            <a:off x="7752469" y="1915947"/>
            <a:ext cx="2971082"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4403293"/>
              <a:satOff val="-99082"/>
              <a:lumOff val="-4706"/>
              <a:alphaOff val="0"/>
            </a:schemeClr>
          </a:lnRef>
          <a:fillRef idx="1">
            <a:schemeClr val="accent4">
              <a:hueOff val="-4403293"/>
              <a:satOff val="-99082"/>
              <a:lumOff val="-4706"/>
              <a:alphaOff val="0"/>
            </a:schemeClr>
          </a:fillRef>
          <a:effectRef idx="0">
            <a:schemeClr val="accent4">
              <a:hueOff val="-4403293"/>
              <a:satOff val="-99082"/>
              <a:lumOff val="-4706"/>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Windows Autopilot update</a:t>
            </a:r>
          </a:p>
        </p:txBody>
      </p:sp>
      <p:sp>
        <p:nvSpPr>
          <p:cNvPr id="33" name="Freeform: Shape 32">
            <a:extLst>
              <a:ext uri="{FF2B5EF4-FFF2-40B4-BE49-F238E27FC236}">
                <a16:creationId xmlns:a16="http://schemas.microsoft.com/office/drawing/2014/main" id="{F3964259-3A22-4598-B88F-8F8B88078EB8}"/>
              </a:ext>
            </a:extLst>
          </p:cNvPr>
          <p:cNvSpPr/>
          <p:nvPr/>
        </p:nvSpPr>
        <p:spPr>
          <a:xfrm>
            <a:off x="7752469" y="2682055"/>
            <a:ext cx="2770374"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5043961"/>
              <a:satOff val="-81627"/>
              <a:lumOff val="-5594"/>
              <a:alphaOff val="0"/>
            </a:schemeClr>
          </a:lnRef>
          <a:fillRef idx="1">
            <a:schemeClr val="accent4">
              <a:tint val="40000"/>
              <a:alpha val="90000"/>
              <a:hueOff val="-5043961"/>
              <a:satOff val="-81627"/>
              <a:lumOff val="-5594"/>
              <a:alphaOff val="0"/>
            </a:schemeClr>
          </a:fillRef>
          <a:effectRef idx="0">
            <a:schemeClr val="accent4">
              <a:tint val="40000"/>
              <a:alpha val="90000"/>
              <a:hueOff val="-5043961"/>
              <a:satOff val="-81627"/>
              <a:lumOff val="-5594"/>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Automatically install the latest Windows Autopilot features and updates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Windows 10 1903 (September KB4517211+) or later</a:t>
            </a:r>
          </a:p>
        </p:txBody>
      </p:sp>
    </p:spTree>
    <p:extLst>
      <p:ext uri="{BB962C8B-B14F-4D97-AF65-F5344CB8AC3E}">
        <p14:creationId xmlns:p14="http://schemas.microsoft.com/office/powerpoint/2010/main" val="94052635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70E1DB4-71B0-4B1B-B774-D6FA5B3ECA3C}"/>
              </a:ext>
            </a:extLst>
          </p:cNvPr>
          <p:cNvSpPr/>
          <p:nvPr/>
        </p:nvSpPr>
        <p:spPr>
          <a:xfrm>
            <a:off x="824663" y="1127455"/>
            <a:ext cx="10685833" cy="511984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9" name="Title 458">
            <a:extLst>
              <a:ext uri="{FF2B5EF4-FFF2-40B4-BE49-F238E27FC236}">
                <a16:creationId xmlns:a16="http://schemas.microsoft.com/office/drawing/2014/main" id="{B611A9DC-A4F9-4DB5-B4DB-624606F1F9D3}"/>
              </a:ext>
            </a:extLst>
          </p:cNvPr>
          <p:cNvSpPr>
            <a:spLocks noGrp="1"/>
          </p:cNvSpPr>
          <p:nvPr>
            <p:ph type="title"/>
          </p:nvPr>
        </p:nvSpPr>
        <p:spPr>
          <a:xfrm>
            <a:off x="1178451" y="437538"/>
            <a:ext cx="10584011" cy="742300"/>
          </a:xfrm>
        </p:spPr>
        <p:txBody>
          <a:bodyPr/>
          <a:lstStyle/>
          <a:p>
            <a:r>
              <a:rPr lang="en-US">
                <a:solidFill>
                  <a:schemeClr val="bg1"/>
                </a:solidFill>
              </a:rPr>
              <a:t>Windows Autopilot overview</a:t>
            </a:r>
          </a:p>
        </p:txBody>
      </p:sp>
      <p:grpSp>
        <p:nvGrpSpPr>
          <p:cNvPr id="14" name="Group 13">
            <a:extLst>
              <a:ext uri="{FF2B5EF4-FFF2-40B4-BE49-F238E27FC236}">
                <a16:creationId xmlns:a16="http://schemas.microsoft.com/office/drawing/2014/main" id="{0C74148A-63B5-465B-BD50-99B1EA4AD96A}"/>
              </a:ext>
            </a:extLst>
          </p:cNvPr>
          <p:cNvGrpSpPr/>
          <p:nvPr/>
        </p:nvGrpSpPr>
        <p:grpSpPr>
          <a:xfrm>
            <a:off x="17304576" y="4089250"/>
            <a:ext cx="933693" cy="737385"/>
            <a:chOff x="17304576" y="4089250"/>
            <a:chExt cx="933693" cy="737385"/>
          </a:xfrm>
        </p:grpSpPr>
        <p:sp>
          <p:nvSpPr>
            <p:cNvPr id="73" name="TextBox 72">
              <a:extLst>
                <a:ext uri="{FF2B5EF4-FFF2-40B4-BE49-F238E27FC236}">
                  <a16:creationId xmlns:a16="http://schemas.microsoft.com/office/drawing/2014/main" id="{817D4F79-EBD8-45EB-870C-C4493C0849F8}"/>
                </a:ext>
              </a:extLst>
            </p:cNvPr>
            <p:cNvSpPr txBox="1"/>
            <p:nvPr/>
          </p:nvSpPr>
          <p:spPr>
            <a:xfrm>
              <a:off x="17304576" y="4585254"/>
              <a:ext cx="933693" cy="241381"/>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IT Admin</a:t>
              </a:r>
            </a:p>
          </p:txBody>
        </p:sp>
        <p:sp>
          <p:nvSpPr>
            <p:cNvPr id="74" name="people_3" title="Icon of a person surrounded by brackets">
              <a:extLst>
                <a:ext uri="{FF2B5EF4-FFF2-40B4-BE49-F238E27FC236}">
                  <a16:creationId xmlns:a16="http://schemas.microsoft.com/office/drawing/2014/main" id="{F1DEF290-477E-453A-8196-391EB7C61FEB}"/>
                </a:ext>
              </a:extLst>
            </p:cNvPr>
            <p:cNvSpPr>
              <a:spLocks noChangeAspect="1" noEditPoints="1"/>
            </p:cNvSpPr>
            <p:nvPr/>
          </p:nvSpPr>
          <p:spPr bwMode="auto">
            <a:xfrm>
              <a:off x="17563830" y="4089250"/>
              <a:ext cx="415190" cy="418510"/>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25400" cap="rnd">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59" name="Group 58">
            <a:extLst>
              <a:ext uri="{FF2B5EF4-FFF2-40B4-BE49-F238E27FC236}">
                <a16:creationId xmlns:a16="http://schemas.microsoft.com/office/drawing/2014/main" id="{2AB2E2B2-4CBF-4FF5-84AF-5448191B4057}"/>
              </a:ext>
            </a:extLst>
          </p:cNvPr>
          <p:cNvGrpSpPr/>
          <p:nvPr/>
        </p:nvGrpSpPr>
        <p:grpSpPr>
          <a:xfrm>
            <a:off x="824663" y="1281448"/>
            <a:ext cx="10148136" cy="4886299"/>
            <a:chOff x="856861" y="1116750"/>
            <a:chExt cx="11024214" cy="5220523"/>
          </a:xfrm>
        </p:grpSpPr>
        <p:grpSp>
          <p:nvGrpSpPr>
            <p:cNvPr id="63" name="Group 62">
              <a:extLst>
                <a:ext uri="{FF2B5EF4-FFF2-40B4-BE49-F238E27FC236}">
                  <a16:creationId xmlns:a16="http://schemas.microsoft.com/office/drawing/2014/main" id="{3E9402FB-7826-45D2-8A26-ECAAEAF4E533}"/>
                </a:ext>
              </a:extLst>
            </p:cNvPr>
            <p:cNvGrpSpPr/>
            <p:nvPr/>
          </p:nvGrpSpPr>
          <p:grpSpPr>
            <a:xfrm>
              <a:off x="9450661" y="2839721"/>
              <a:ext cx="1067652" cy="751441"/>
              <a:chOff x="7735662" y="2980931"/>
              <a:chExt cx="1089061" cy="766508"/>
            </a:xfrm>
          </p:grpSpPr>
          <p:cxnSp>
            <p:nvCxnSpPr>
              <p:cNvPr id="135" name="Straight Arrow Connector 134">
                <a:extLst>
                  <a:ext uri="{FF2B5EF4-FFF2-40B4-BE49-F238E27FC236}">
                    <a16:creationId xmlns:a16="http://schemas.microsoft.com/office/drawing/2014/main" id="{C9344B35-AAB5-40D6-9B80-1437D4564AE8}"/>
                  </a:ext>
                </a:extLst>
              </p:cNvPr>
              <p:cNvCxnSpPr>
                <a:cxnSpLocks/>
              </p:cNvCxnSpPr>
              <p:nvPr/>
            </p:nvCxnSpPr>
            <p:spPr>
              <a:xfrm flipV="1">
                <a:off x="8824723" y="2980931"/>
                <a:ext cx="0" cy="766508"/>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B6E7054B-BBB7-4BCE-B125-71B5B1AF8B42}"/>
                  </a:ext>
                </a:extLst>
              </p:cNvPr>
              <p:cNvSpPr txBox="1"/>
              <p:nvPr/>
            </p:nvSpPr>
            <p:spPr>
              <a:xfrm>
                <a:off x="7735662" y="3194364"/>
                <a:ext cx="1009467" cy="461504"/>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Configure Windows Autopilot profile</a:t>
                </a:r>
              </a:p>
            </p:txBody>
          </p:sp>
        </p:grpSp>
        <p:grpSp>
          <p:nvGrpSpPr>
            <p:cNvPr id="64" name="Group 63">
              <a:extLst>
                <a:ext uri="{FF2B5EF4-FFF2-40B4-BE49-F238E27FC236}">
                  <a16:creationId xmlns:a16="http://schemas.microsoft.com/office/drawing/2014/main" id="{6A289774-CC54-40E0-8128-4F5FD0BCC10C}"/>
                </a:ext>
              </a:extLst>
            </p:cNvPr>
            <p:cNvGrpSpPr/>
            <p:nvPr/>
          </p:nvGrpSpPr>
          <p:grpSpPr>
            <a:xfrm>
              <a:off x="6079044" y="2839719"/>
              <a:ext cx="237409" cy="2209801"/>
              <a:chOff x="10178452" y="2488984"/>
              <a:chExt cx="242170" cy="2254112"/>
            </a:xfrm>
          </p:grpSpPr>
          <p:cxnSp>
            <p:nvCxnSpPr>
              <p:cNvPr id="133" name="Straight Arrow Connector 132">
                <a:extLst>
                  <a:ext uri="{FF2B5EF4-FFF2-40B4-BE49-F238E27FC236}">
                    <a16:creationId xmlns:a16="http://schemas.microsoft.com/office/drawing/2014/main" id="{E5271D7C-F254-4419-A359-F7333B1EDC46}"/>
                  </a:ext>
                </a:extLst>
              </p:cNvPr>
              <p:cNvCxnSpPr>
                <a:cxnSpLocks/>
              </p:cNvCxnSpPr>
              <p:nvPr/>
            </p:nvCxnSpPr>
            <p:spPr>
              <a:xfrm flipH="1" flipV="1">
                <a:off x="10178452" y="2488984"/>
                <a:ext cx="17286" cy="2254112"/>
              </a:xfrm>
              <a:prstGeom prst="straightConnector1">
                <a:avLst/>
              </a:prstGeom>
              <a:ln w="38100" cap="rnd">
                <a:solidFill>
                  <a:schemeClr val="accent1"/>
                </a:solidFill>
                <a:headEnd type="triangle"/>
                <a:tailEnd type="triangle"/>
              </a:ln>
              <a:effectLst/>
            </p:spPr>
            <p:style>
              <a:lnRef idx="1">
                <a:schemeClr val="accent1"/>
              </a:lnRef>
              <a:fillRef idx="0">
                <a:schemeClr val="accent1"/>
              </a:fillRef>
              <a:effectRef idx="0">
                <a:schemeClr val="accent1"/>
              </a:effectRef>
              <a:fontRef idx="minor">
                <a:schemeClr val="tx1"/>
              </a:fontRef>
            </p:style>
          </p:cxnSp>
          <p:sp>
            <p:nvSpPr>
              <p:cNvPr id="134" name="TextBox 133">
                <a:extLst>
                  <a:ext uri="{FF2B5EF4-FFF2-40B4-BE49-F238E27FC236}">
                    <a16:creationId xmlns:a16="http://schemas.microsoft.com/office/drawing/2014/main" id="{E4824259-67D7-4348-B05D-BBBDB635F1EB}"/>
                  </a:ext>
                </a:extLst>
              </p:cNvPr>
              <p:cNvSpPr txBox="1"/>
              <p:nvPr/>
            </p:nvSpPr>
            <p:spPr>
              <a:xfrm rot="5400000">
                <a:off x="9798994" y="3568845"/>
                <a:ext cx="1089421" cy="153835"/>
              </a:xfrm>
              <a:prstGeom prst="rect">
                <a:avLst/>
              </a:prstGeom>
              <a:noFill/>
              <a:ln w="38100" cap="rnd">
                <a:noFill/>
              </a:ln>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Profile download</a:t>
                </a:r>
              </a:p>
            </p:txBody>
          </p:sp>
        </p:grpSp>
        <p:grpSp>
          <p:nvGrpSpPr>
            <p:cNvPr id="68" name="Group 67">
              <a:extLst>
                <a:ext uri="{FF2B5EF4-FFF2-40B4-BE49-F238E27FC236}">
                  <a16:creationId xmlns:a16="http://schemas.microsoft.com/office/drawing/2014/main" id="{2F5E3324-623C-4A80-B45F-297302272159}"/>
                </a:ext>
              </a:extLst>
            </p:cNvPr>
            <p:cNvGrpSpPr/>
            <p:nvPr/>
          </p:nvGrpSpPr>
          <p:grpSpPr>
            <a:xfrm>
              <a:off x="856861" y="1988042"/>
              <a:ext cx="2877684" cy="3013747"/>
              <a:chOff x="874042" y="2027411"/>
              <a:chExt cx="2935389" cy="3074177"/>
            </a:xfrm>
          </p:grpSpPr>
          <p:grpSp>
            <p:nvGrpSpPr>
              <p:cNvPr id="120" name="Group 119">
                <a:extLst>
                  <a:ext uri="{FF2B5EF4-FFF2-40B4-BE49-F238E27FC236}">
                    <a16:creationId xmlns:a16="http://schemas.microsoft.com/office/drawing/2014/main" id="{28FF6BC9-8907-4C93-9BD1-C242D50EBFAF}"/>
                  </a:ext>
                </a:extLst>
              </p:cNvPr>
              <p:cNvGrpSpPr/>
              <p:nvPr/>
            </p:nvGrpSpPr>
            <p:grpSpPr>
              <a:xfrm>
                <a:off x="1679290" y="2027411"/>
                <a:ext cx="2130141" cy="1350669"/>
                <a:chOff x="1198266" y="1595834"/>
                <a:chExt cx="2188524" cy="1298640"/>
              </a:xfrm>
            </p:grpSpPr>
            <p:sp>
              <p:nvSpPr>
                <p:cNvPr id="129" name="TextBox 128">
                  <a:extLst>
                    <a:ext uri="{FF2B5EF4-FFF2-40B4-BE49-F238E27FC236}">
                      <a16:creationId xmlns:a16="http://schemas.microsoft.com/office/drawing/2014/main" id="{B8939D52-8FB6-4682-BB43-9C4AC60D688D}"/>
                    </a:ext>
                  </a:extLst>
                </p:cNvPr>
                <p:cNvSpPr txBox="1"/>
                <p:nvPr/>
              </p:nvSpPr>
              <p:spPr>
                <a:xfrm>
                  <a:off x="1881143" y="1595834"/>
                  <a:ext cx="878446" cy="147909"/>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49" normalizeH="0" baseline="0" noProof="0">
                      <a:ln>
                        <a:noFill/>
                      </a:ln>
                      <a:solidFill>
                        <a:srgbClr val="0078D7"/>
                      </a:solidFill>
                      <a:effectLst/>
                      <a:uLnTx/>
                      <a:uFillTx/>
                      <a:latin typeface="Segoe UI"/>
                      <a:ea typeface="+mn-ea"/>
                      <a:cs typeface="Segoe UI Semilight" panose="020B0402040204020203" pitchFamily="34" charset="0"/>
                    </a:rPr>
                    <a:t>Device IDs</a:t>
                  </a:r>
                </a:p>
              </p:txBody>
            </p:sp>
            <p:grpSp>
              <p:nvGrpSpPr>
                <p:cNvPr id="130" name="Group 129">
                  <a:extLst>
                    <a:ext uri="{FF2B5EF4-FFF2-40B4-BE49-F238E27FC236}">
                      <a16:creationId xmlns:a16="http://schemas.microsoft.com/office/drawing/2014/main" id="{83868639-4962-4669-A46C-48015117D598}"/>
                    </a:ext>
                  </a:extLst>
                </p:cNvPr>
                <p:cNvGrpSpPr/>
                <p:nvPr/>
              </p:nvGrpSpPr>
              <p:grpSpPr>
                <a:xfrm flipV="1">
                  <a:off x="1198266" y="1790318"/>
                  <a:ext cx="2188524" cy="1104156"/>
                  <a:chOff x="1435749" y="4835105"/>
                  <a:chExt cx="1750000" cy="1607556"/>
                </a:xfrm>
              </p:grpSpPr>
              <p:cxnSp>
                <p:nvCxnSpPr>
                  <p:cNvPr id="131" name="Straight Arrow Connector 130">
                    <a:extLst>
                      <a:ext uri="{FF2B5EF4-FFF2-40B4-BE49-F238E27FC236}">
                        <a16:creationId xmlns:a16="http://schemas.microsoft.com/office/drawing/2014/main" id="{FF061909-2F04-45B6-829E-EE6E3A990339}"/>
                      </a:ext>
                    </a:extLst>
                  </p:cNvPr>
                  <p:cNvCxnSpPr>
                    <a:cxnSpLocks/>
                  </p:cNvCxnSpPr>
                  <p:nvPr/>
                </p:nvCxnSpPr>
                <p:spPr>
                  <a:xfrm flipV="1">
                    <a:off x="1435749" y="4835105"/>
                    <a:ext cx="0" cy="1607556"/>
                  </a:xfrm>
                  <a:prstGeom prst="straightConnector1">
                    <a:avLst/>
                  </a:prstGeom>
                  <a:ln w="38100" cap="rnd">
                    <a:solidFill>
                      <a:schemeClr val="accent1"/>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069C547D-B775-4748-AF3B-803D77883D3E}"/>
                      </a:ext>
                    </a:extLst>
                  </p:cNvPr>
                  <p:cNvCxnSpPr>
                    <a:cxnSpLocks/>
                  </p:cNvCxnSpPr>
                  <p:nvPr/>
                </p:nvCxnSpPr>
                <p:spPr>
                  <a:xfrm flipV="1">
                    <a:off x="1440628" y="6442661"/>
                    <a:ext cx="1745121" cy="0"/>
                  </a:xfrm>
                  <a:prstGeom prst="straightConnector1">
                    <a:avLst/>
                  </a:prstGeom>
                  <a:ln w="38100" cap="rnd">
                    <a:solidFill>
                      <a:schemeClr val="accent1"/>
                    </a:solidFill>
                    <a:headEnd type="none" w="lg" len="med"/>
                    <a:tailEnd type="triangle" w="med" len="med"/>
                  </a:ln>
                  <a:effectLst/>
                </p:spPr>
                <p:style>
                  <a:lnRef idx="1">
                    <a:schemeClr val="accent1"/>
                  </a:lnRef>
                  <a:fillRef idx="0">
                    <a:schemeClr val="accent1"/>
                  </a:fillRef>
                  <a:effectRef idx="0">
                    <a:schemeClr val="accent1"/>
                  </a:effectRef>
                  <a:fontRef idx="minor">
                    <a:schemeClr val="tx1"/>
                  </a:fontRef>
                </p:style>
              </p:cxnSp>
            </p:grpSp>
          </p:grpSp>
          <p:grpSp>
            <p:nvGrpSpPr>
              <p:cNvPr id="121" name="Group 120">
                <a:extLst>
                  <a:ext uri="{FF2B5EF4-FFF2-40B4-BE49-F238E27FC236}">
                    <a16:creationId xmlns:a16="http://schemas.microsoft.com/office/drawing/2014/main" id="{F3BEC262-EF73-48FB-AF56-4B926FE4927C}"/>
                  </a:ext>
                </a:extLst>
              </p:cNvPr>
              <p:cNvGrpSpPr/>
              <p:nvPr/>
            </p:nvGrpSpPr>
            <p:grpSpPr>
              <a:xfrm>
                <a:off x="874042" y="3398674"/>
                <a:ext cx="1610497" cy="1702914"/>
                <a:chOff x="393018" y="2951072"/>
                <a:chExt cx="1610497" cy="1702914"/>
              </a:xfrm>
            </p:grpSpPr>
            <p:grpSp>
              <p:nvGrpSpPr>
                <p:cNvPr id="122" name="Group 121">
                  <a:extLst>
                    <a:ext uri="{FF2B5EF4-FFF2-40B4-BE49-F238E27FC236}">
                      <a16:creationId xmlns:a16="http://schemas.microsoft.com/office/drawing/2014/main" id="{C9D7DE00-31FF-4D9D-97F7-6988D3698E3C}"/>
                    </a:ext>
                  </a:extLst>
                </p:cNvPr>
                <p:cNvGrpSpPr/>
                <p:nvPr/>
              </p:nvGrpSpPr>
              <p:grpSpPr>
                <a:xfrm>
                  <a:off x="393018" y="3739405"/>
                  <a:ext cx="1610497" cy="914581"/>
                  <a:chOff x="374068" y="2185420"/>
                  <a:chExt cx="1610497" cy="914581"/>
                </a:xfrm>
              </p:grpSpPr>
              <p:sp>
                <p:nvSpPr>
                  <p:cNvPr id="127" name="building_4" title="Icon of a tall rectangular building in front of two shorter buildings">
                    <a:extLst>
                      <a:ext uri="{FF2B5EF4-FFF2-40B4-BE49-F238E27FC236}">
                        <a16:creationId xmlns:a16="http://schemas.microsoft.com/office/drawing/2014/main" id="{B4A1A65A-1D00-4DF4-84EA-36324984A3AE}"/>
                      </a:ext>
                    </a:extLst>
                  </p:cNvPr>
                  <p:cNvSpPr>
                    <a:spLocks noChangeAspect="1" noEditPoints="1"/>
                  </p:cNvSpPr>
                  <p:nvPr/>
                </p:nvSpPr>
                <p:spPr bwMode="auto">
                  <a:xfrm>
                    <a:off x="898525" y="2185420"/>
                    <a:ext cx="561583" cy="570429"/>
                  </a:xfrm>
                  <a:custGeom>
                    <a:avLst/>
                    <a:gdLst>
                      <a:gd name="T0" fmla="*/ 200 w 254"/>
                      <a:gd name="T1" fmla="*/ 258 h 258"/>
                      <a:gd name="T2" fmla="*/ 55 w 254"/>
                      <a:gd name="T3" fmla="*/ 44 h 258"/>
                      <a:gd name="T4" fmla="*/ 200 w 254"/>
                      <a:gd name="T5" fmla="*/ 44 h 258"/>
                      <a:gd name="T6" fmla="*/ 55 w 254"/>
                      <a:gd name="T7" fmla="*/ 72 h 258"/>
                      <a:gd name="T8" fmla="*/ 0 w 254"/>
                      <a:gd name="T9" fmla="*/ 258 h 258"/>
                      <a:gd name="T10" fmla="*/ 21 w 254"/>
                      <a:gd name="T11" fmla="*/ 102 h 258"/>
                      <a:gd name="T12" fmla="*/ 21 w 254"/>
                      <a:gd name="T13" fmla="*/ 128 h 258"/>
                      <a:gd name="T14" fmla="*/ 21 w 254"/>
                      <a:gd name="T15" fmla="*/ 155 h 258"/>
                      <a:gd name="T16" fmla="*/ 21 w 254"/>
                      <a:gd name="T17" fmla="*/ 182 h 258"/>
                      <a:gd name="T18" fmla="*/ 21 w 254"/>
                      <a:gd name="T19" fmla="*/ 209 h 258"/>
                      <a:gd name="T20" fmla="*/ 200 w 254"/>
                      <a:gd name="T21" fmla="*/ 258 h 258"/>
                      <a:gd name="T22" fmla="*/ 254 w 254"/>
                      <a:gd name="T23" fmla="*/ 72 h 258"/>
                      <a:gd name="T24" fmla="*/ 234 w 254"/>
                      <a:gd name="T25" fmla="*/ 102 h 258"/>
                      <a:gd name="T26" fmla="*/ 234 w 254"/>
                      <a:gd name="T27" fmla="*/ 128 h 258"/>
                      <a:gd name="T28" fmla="*/ 234 w 254"/>
                      <a:gd name="T29" fmla="*/ 155 h 258"/>
                      <a:gd name="T30" fmla="*/ 234 w 254"/>
                      <a:gd name="T31" fmla="*/ 182 h 258"/>
                      <a:gd name="T32" fmla="*/ 234 w 254"/>
                      <a:gd name="T33" fmla="*/ 209 h 258"/>
                      <a:gd name="T34" fmla="*/ 96 w 254"/>
                      <a:gd name="T35" fmla="*/ 71 h 258"/>
                      <a:gd name="T36" fmla="*/ 87 w 254"/>
                      <a:gd name="T37" fmla="*/ 66 h 258"/>
                      <a:gd name="T38" fmla="*/ 96 w 254"/>
                      <a:gd name="T39" fmla="*/ 76 h 258"/>
                      <a:gd name="T40" fmla="*/ 132 w 254"/>
                      <a:gd name="T41" fmla="*/ 71 h 258"/>
                      <a:gd name="T42" fmla="*/ 122 w 254"/>
                      <a:gd name="T43" fmla="*/ 66 h 258"/>
                      <a:gd name="T44" fmla="*/ 132 w 254"/>
                      <a:gd name="T45" fmla="*/ 76 h 258"/>
                      <a:gd name="T46" fmla="*/ 168 w 254"/>
                      <a:gd name="T47" fmla="*/ 71 h 258"/>
                      <a:gd name="T48" fmla="*/ 158 w 254"/>
                      <a:gd name="T49" fmla="*/ 66 h 258"/>
                      <a:gd name="T50" fmla="*/ 168 w 254"/>
                      <a:gd name="T51" fmla="*/ 76 h 258"/>
                      <a:gd name="T52" fmla="*/ 96 w 254"/>
                      <a:gd name="T53" fmla="*/ 109 h 258"/>
                      <a:gd name="T54" fmla="*/ 87 w 254"/>
                      <a:gd name="T55" fmla="*/ 104 h 258"/>
                      <a:gd name="T56" fmla="*/ 96 w 254"/>
                      <a:gd name="T57" fmla="*/ 114 h 258"/>
                      <a:gd name="T58" fmla="*/ 132 w 254"/>
                      <a:gd name="T59" fmla="*/ 109 h 258"/>
                      <a:gd name="T60" fmla="*/ 122 w 254"/>
                      <a:gd name="T61" fmla="*/ 104 h 258"/>
                      <a:gd name="T62" fmla="*/ 132 w 254"/>
                      <a:gd name="T63" fmla="*/ 114 h 258"/>
                      <a:gd name="T64" fmla="*/ 168 w 254"/>
                      <a:gd name="T65" fmla="*/ 109 h 258"/>
                      <a:gd name="T66" fmla="*/ 158 w 254"/>
                      <a:gd name="T67" fmla="*/ 104 h 258"/>
                      <a:gd name="T68" fmla="*/ 168 w 254"/>
                      <a:gd name="T69" fmla="*/ 114 h 258"/>
                      <a:gd name="T70" fmla="*/ 96 w 254"/>
                      <a:gd name="T71" fmla="*/ 147 h 258"/>
                      <a:gd name="T72" fmla="*/ 87 w 254"/>
                      <a:gd name="T73" fmla="*/ 142 h 258"/>
                      <a:gd name="T74" fmla="*/ 96 w 254"/>
                      <a:gd name="T75" fmla="*/ 152 h 258"/>
                      <a:gd name="T76" fmla="*/ 132 w 254"/>
                      <a:gd name="T77" fmla="*/ 147 h 258"/>
                      <a:gd name="T78" fmla="*/ 122 w 254"/>
                      <a:gd name="T79" fmla="*/ 142 h 258"/>
                      <a:gd name="T80" fmla="*/ 132 w 254"/>
                      <a:gd name="T81" fmla="*/ 152 h 258"/>
                      <a:gd name="T82" fmla="*/ 168 w 254"/>
                      <a:gd name="T83" fmla="*/ 147 h 258"/>
                      <a:gd name="T84" fmla="*/ 158 w 254"/>
                      <a:gd name="T85" fmla="*/ 142 h 258"/>
                      <a:gd name="T86" fmla="*/ 168 w 254"/>
                      <a:gd name="T87" fmla="*/ 152 h 258"/>
                      <a:gd name="T88" fmla="*/ 96 w 254"/>
                      <a:gd name="T89" fmla="*/ 185 h 258"/>
                      <a:gd name="T90" fmla="*/ 87 w 254"/>
                      <a:gd name="T91" fmla="*/ 180 h 258"/>
                      <a:gd name="T92" fmla="*/ 96 w 254"/>
                      <a:gd name="T93" fmla="*/ 190 h 258"/>
                      <a:gd name="T94" fmla="*/ 132 w 254"/>
                      <a:gd name="T95" fmla="*/ 186 h 258"/>
                      <a:gd name="T96" fmla="*/ 122 w 254"/>
                      <a:gd name="T97" fmla="*/ 180 h 258"/>
                      <a:gd name="T98" fmla="*/ 132 w 254"/>
                      <a:gd name="T99" fmla="*/ 190 h 258"/>
                      <a:gd name="T100" fmla="*/ 168 w 254"/>
                      <a:gd name="T101" fmla="*/ 184 h 258"/>
                      <a:gd name="T102" fmla="*/ 158 w 254"/>
                      <a:gd name="T103" fmla="*/ 180 h 258"/>
                      <a:gd name="T104" fmla="*/ 168 w 254"/>
                      <a:gd name="T105" fmla="*/ 190 h 258"/>
                      <a:gd name="T106" fmla="*/ 163 w 254"/>
                      <a:gd name="T107" fmla="*/ 258 h 258"/>
                      <a:gd name="T108" fmla="*/ 92 w 254"/>
                      <a:gd name="T109" fmla="*/ 2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4" h="258">
                        <a:moveTo>
                          <a:pt x="200" y="146"/>
                        </a:moveTo>
                        <a:lnTo>
                          <a:pt x="200" y="258"/>
                        </a:lnTo>
                        <a:lnTo>
                          <a:pt x="55" y="258"/>
                        </a:lnTo>
                        <a:lnTo>
                          <a:pt x="55" y="44"/>
                        </a:lnTo>
                        <a:lnTo>
                          <a:pt x="127" y="0"/>
                        </a:lnTo>
                        <a:lnTo>
                          <a:pt x="200" y="44"/>
                        </a:lnTo>
                        <a:lnTo>
                          <a:pt x="200" y="146"/>
                        </a:lnTo>
                        <a:moveTo>
                          <a:pt x="55" y="72"/>
                        </a:moveTo>
                        <a:lnTo>
                          <a:pt x="0" y="72"/>
                        </a:lnTo>
                        <a:lnTo>
                          <a:pt x="0" y="258"/>
                        </a:lnTo>
                        <a:lnTo>
                          <a:pt x="55" y="258"/>
                        </a:lnTo>
                        <a:moveTo>
                          <a:pt x="21" y="102"/>
                        </a:moveTo>
                        <a:lnTo>
                          <a:pt x="55" y="102"/>
                        </a:lnTo>
                        <a:moveTo>
                          <a:pt x="21" y="128"/>
                        </a:moveTo>
                        <a:lnTo>
                          <a:pt x="55" y="128"/>
                        </a:lnTo>
                        <a:moveTo>
                          <a:pt x="21" y="155"/>
                        </a:moveTo>
                        <a:lnTo>
                          <a:pt x="55" y="155"/>
                        </a:lnTo>
                        <a:moveTo>
                          <a:pt x="21" y="182"/>
                        </a:moveTo>
                        <a:lnTo>
                          <a:pt x="55" y="182"/>
                        </a:lnTo>
                        <a:moveTo>
                          <a:pt x="21" y="209"/>
                        </a:moveTo>
                        <a:lnTo>
                          <a:pt x="55" y="209"/>
                        </a:lnTo>
                        <a:moveTo>
                          <a:pt x="200" y="258"/>
                        </a:moveTo>
                        <a:lnTo>
                          <a:pt x="254" y="258"/>
                        </a:lnTo>
                        <a:lnTo>
                          <a:pt x="254" y="72"/>
                        </a:lnTo>
                        <a:lnTo>
                          <a:pt x="200" y="72"/>
                        </a:lnTo>
                        <a:moveTo>
                          <a:pt x="234" y="102"/>
                        </a:moveTo>
                        <a:lnTo>
                          <a:pt x="200" y="102"/>
                        </a:lnTo>
                        <a:moveTo>
                          <a:pt x="234" y="128"/>
                        </a:moveTo>
                        <a:lnTo>
                          <a:pt x="200" y="128"/>
                        </a:lnTo>
                        <a:moveTo>
                          <a:pt x="234" y="155"/>
                        </a:moveTo>
                        <a:lnTo>
                          <a:pt x="200" y="155"/>
                        </a:lnTo>
                        <a:moveTo>
                          <a:pt x="234" y="182"/>
                        </a:moveTo>
                        <a:lnTo>
                          <a:pt x="200" y="182"/>
                        </a:lnTo>
                        <a:moveTo>
                          <a:pt x="234" y="209"/>
                        </a:moveTo>
                        <a:lnTo>
                          <a:pt x="200" y="209"/>
                        </a:lnTo>
                        <a:moveTo>
                          <a:pt x="96" y="71"/>
                        </a:moveTo>
                        <a:lnTo>
                          <a:pt x="96" y="66"/>
                        </a:lnTo>
                        <a:lnTo>
                          <a:pt x="87" y="66"/>
                        </a:lnTo>
                        <a:lnTo>
                          <a:pt x="87" y="76"/>
                        </a:lnTo>
                        <a:lnTo>
                          <a:pt x="96" y="76"/>
                        </a:lnTo>
                        <a:lnTo>
                          <a:pt x="96" y="71"/>
                        </a:lnTo>
                        <a:moveTo>
                          <a:pt x="132" y="71"/>
                        </a:moveTo>
                        <a:lnTo>
                          <a:pt x="132" y="66"/>
                        </a:lnTo>
                        <a:lnTo>
                          <a:pt x="122" y="66"/>
                        </a:lnTo>
                        <a:lnTo>
                          <a:pt x="122" y="76"/>
                        </a:lnTo>
                        <a:lnTo>
                          <a:pt x="132" y="76"/>
                        </a:lnTo>
                        <a:lnTo>
                          <a:pt x="132" y="71"/>
                        </a:lnTo>
                        <a:moveTo>
                          <a:pt x="168" y="71"/>
                        </a:moveTo>
                        <a:lnTo>
                          <a:pt x="168" y="66"/>
                        </a:lnTo>
                        <a:lnTo>
                          <a:pt x="158" y="66"/>
                        </a:lnTo>
                        <a:lnTo>
                          <a:pt x="158" y="76"/>
                        </a:lnTo>
                        <a:lnTo>
                          <a:pt x="168" y="76"/>
                        </a:lnTo>
                        <a:lnTo>
                          <a:pt x="168" y="71"/>
                        </a:lnTo>
                        <a:moveTo>
                          <a:pt x="96" y="109"/>
                        </a:moveTo>
                        <a:lnTo>
                          <a:pt x="96" y="104"/>
                        </a:lnTo>
                        <a:lnTo>
                          <a:pt x="87" y="104"/>
                        </a:lnTo>
                        <a:lnTo>
                          <a:pt x="87" y="114"/>
                        </a:lnTo>
                        <a:lnTo>
                          <a:pt x="96" y="114"/>
                        </a:lnTo>
                        <a:lnTo>
                          <a:pt x="96" y="109"/>
                        </a:lnTo>
                        <a:moveTo>
                          <a:pt x="132" y="109"/>
                        </a:moveTo>
                        <a:lnTo>
                          <a:pt x="132" y="104"/>
                        </a:lnTo>
                        <a:lnTo>
                          <a:pt x="122" y="104"/>
                        </a:lnTo>
                        <a:lnTo>
                          <a:pt x="122" y="114"/>
                        </a:lnTo>
                        <a:lnTo>
                          <a:pt x="132" y="114"/>
                        </a:lnTo>
                        <a:lnTo>
                          <a:pt x="132" y="109"/>
                        </a:lnTo>
                        <a:moveTo>
                          <a:pt x="168" y="109"/>
                        </a:moveTo>
                        <a:lnTo>
                          <a:pt x="168" y="104"/>
                        </a:lnTo>
                        <a:lnTo>
                          <a:pt x="158" y="104"/>
                        </a:lnTo>
                        <a:lnTo>
                          <a:pt x="158" y="114"/>
                        </a:lnTo>
                        <a:lnTo>
                          <a:pt x="168" y="114"/>
                        </a:lnTo>
                        <a:lnTo>
                          <a:pt x="168" y="109"/>
                        </a:lnTo>
                        <a:moveTo>
                          <a:pt x="96" y="147"/>
                        </a:moveTo>
                        <a:lnTo>
                          <a:pt x="96" y="142"/>
                        </a:lnTo>
                        <a:lnTo>
                          <a:pt x="87" y="142"/>
                        </a:lnTo>
                        <a:lnTo>
                          <a:pt x="87" y="152"/>
                        </a:lnTo>
                        <a:lnTo>
                          <a:pt x="96" y="152"/>
                        </a:lnTo>
                        <a:lnTo>
                          <a:pt x="96" y="147"/>
                        </a:lnTo>
                        <a:moveTo>
                          <a:pt x="132" y="147"/>
                        </a:moveTo>
                        <a:lnTo>
                          <a:pt x="132" y="142"/>
                        </a:lnTo>
                        <a:lnTo>
                          <a:pt x="122" y="142"/>
                        </a:lnTo>
                        <a:lnTo>
                          <a:pt x="122" y="152"/>
                        </a:lnTo>
                        <a:lnTo>
                          <a:pt x="132" y="152"/>
                        </a:lnTo>
                        <a:lnTo>
                          <a:pt x="132" y="147"/>
                        </a:lnTo>
                        <a:moveTo>
                          <a:pt x="168" y="147"/>
                        </a:moveTo>
                        <a:lnTo>
                          <a:pt x="168" y="142"/>
                        </a:lnTo>
                        <a:lnTo>
                          <a:pt x="158" y="142"/>
                        </a:lnTo>
                        <a:lnTo>
                          <a:pt x="158" y="152"/>
                        </a:lnTo>
                        <a:lnTo>
                          <a:pt x="168" y="152"/>
                        </a:lnTo>
                        <a:lnTo>
                          <a:pt x="168" y="147"/>
                        </a:lnTo>
                        <a:moveTo>
                          <a:pt x="96" y="185"/>
                        </a:moveTo>
                        <a:lnTo>
                          <a:pt x="96" y="180"/>
                        </a:lnTo>
                        <a:lnTo>
                          <a:pt x="87" y="180"/>
                        </a:lnTo>
                        <a:lnTo>
                          <a:pt x="87" y="190"/>
                        </a:lnTo>
                        <a:lnTo>
                          <a:pt x="96" y="190"/>
                        </a:lnTo>
                        <a:lnTo>
                          <a:pt x="96" y="185"/>
                        </a:lnTo>
                        <a:moveTo>
                          <a:pt x="132" y="186"/>
                        </a:moveTo>
                        <a:lnTo>
                          <a:pt x="132" y="180"/>
                        </a:lnTo>
                        <a:lnTo>
                          <a:pt x="122" y="180"/>
                        </a:lnTo>
                        <a:lnTo>
                          <a:pt x="122" y="190"/>
                        </a:lnTo>
                        <a:lnTo>
                          <a:pt x="132" y="190"/>
                        </a:lnTo>
                        <a:lnTo>
                          <a:pt x="132" y="186"/>
                        </a:lnTo>
                        <a:moveTo>
                          <a:pt x="168" y="184"/>
                        </a:moveTo>
                        <a:lnTo>
                          <a:pt x="168" y="180"/>
                        </a:lnTo>
                        <a:lnTo>
                          <a:pt x="158" y="180"/>
                        </a:lnTo>
                        <a:lnTo>
                          <a:pt x="158" y="190"/>
                        </a:lnTo>
                        <a:lnTo>
                          <a:pt x="168" y="190"/>
                        </a:lnTo>
                        <a:lnTo>
                          <a:pt x="168" y="184"/>
                        </a:lnTo>
                        <a:moveTo>
                          <a:pt x="163" y="258"/>
                        </a:moveTo>
                        <a:lnTo>
                          <a:pt x="163" y="217"/>
                        </a:lnTo>
                        <a:lnTo>
                          <a:pt x="92" y="217"/>
                        </a:lnTo>
                        <a:lnTo>
                          <a:pt x="92" y="258"/>
                        </a:lnTo>
                      </a:path>
                    </a:pathLst>
                  </a:custGeom>
                  <a:noFill/>
                  <a:ln w="2540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8" name="Rectangle 127">
                    <a:extLst>
                      <a:ext uri="{FF2B5EF4-FFF2-40B4-BE49-F238E27FC236}">
                        <a16:creationId xmlns:a16="http://schemas.microsoft.com/office/drawing/2014/main" id="{B88A9DD5-D468-463D-B8D2-263B2B72C364}"/>
                      </a:ext>
                    </a:extLst>
                  </p:cNvPr>
                  <p:cNvSpPr/>
                  <p:nvPr/>
                </p:nvSpPr>
                <p:spPr>
                  <a:xfrm>
                    <a:off x="374068" y="2853780"/>
                    <a:ext cx="1610497" cy="246221"/>
                  </a:xfrm>
                  <a:prstGeom prst="rect">
                    <a:avLst/>
                  </a:prstGeom>
                </p:spPr>
                <p:txBody>
                  <a:bodyPr wrap="square" lIns="0" tIns="0" rIns="0" bIns="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Hardware Vendor</a:t>
                    </a:r>
                  </a:p>
                </p:txBody>
              </p:sp>
            </p:grpSp>
            <p:grpSp>
              <p:nvGrpSpPr>
                <p:cNvPr id="123" name="Group 122">
                  <a:extLst>
                    <a:ext uri="{FF2B5EF4-FFF2-40B4-BE49-F238E27FC236}">
                      <a16:creationId xmlns:a16="http://schemas.microsoft.com/office/drawing/2014/main" id="{DB8D228D-8CC9-4363-BA93-DA56E607FB2A}"/>
                    </a:ext>
                  </a:extLst>
                </p:cNvPr>
                <p:cNvGrpSpPr/>
                <p:nvPr/>
              </p:nvGrpSpPr>
              <p:grpSpPr>
                <a:xfrm>
                  <a:off x="962711" y="2951072"/>
                  <a:ext cx="471110" cy="471110"/>
                  <a:chOff x="962711" y="2951072"/>
                  <a:chExt cx="471110" cy="471110"/>
                </a:xfrm>
              </p:grpSpPr>
              <p:sp>
                <p:nvSpPr>
                  <p:cNvPr id="125" name="people_4" title="Icon of a person">
                    <a:extLst>
                      <a:ext uri="{FF2B5EF4-FFF2-40B4-BE49-F238E27FC236}">
                        <a16:creationId xmlns:a16="http://schemas.microsoft.com/office/drawing/2014/main" id="{CEC32F7A-ACCF-46A6-8502-918B16A86BF5}"/>
                      </a:ext>
                    </a:extLst>
                  </p:cNvPr>
                  <p:cNvSpPr>
                    <a:spLocks noChangeAspect="1" noEditPoints="1"/>
                  </p:cNvSpPr>
                  <p:nvPr/>
                </p:nvSpPr>
                <p:spPr bwMode="auto">
                  <a:xfrm>
                    <a:off x="1114384" y="3113576"/>
                    <a:ext cx="167764" cy="187558"/>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254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solidFill>
                        <a:srgbClr val="505050"/>
                      </a:solidFill>
                      <a:effectLst/>
                      <a:uLnTx/>
                      <a:uFillTx/>
                      <a:latin typeface="Segoe UI"/>
                      <a:ea typeface="+mn-ea"/>
                      <a:cs typeface="+mn-cs"/>
                    </a:endParaRPr>
                  </a:p>
                </p:txBody>
              </p:sp>
              <p:sp>
                <p:nvSpPr>
                  <p:cNvPr id="126" name="Oval 125">
                    <a:extLst>
                      <a:ext uri="{FF2B5EF4-FFF2-40B4-BE49-F238E27FC236}">
                        <a16:creationId xmlns:a16="http://schemas.microsoft.com/office/drawing/2014/main" id="{B3147E26-0A82-4E31-8ADC-922F40A4A590}"/>
                      </a:ext>
                    </a:extLst>
                  </p:cNvPr>
                  <p:cNvSpPr/>
                  <p:nvPr/>
                </p:nvSpPr>
                <p:spPr bwMode="auto">
                  <a:xfrm>
                    <a:off x="962711" y="2951072"/>
                    <a:ext cx="471110" cy="471110"/>
                  </a:xfrm>
                  <a:prstGeom prst="ellipse">
                    <a:avLst/>
                  </a:prstGeom>
                  <a:noFill/>
                  <a:ln w="254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124" name="Straight Connector 123">
                  <a:extLst>
                    <a:ext uri="{FF2B5EF4-FFF2-40B4-BE49-F238E27FC236}">
                      <a16:creationId xmlns:a16="http://schemas.microsoft.com/office/drawing/2014/main" id="{8387A852-DDA0-4982-A73D-10A8285A6ABC}"/>
                    </a:ext>
                  </a:extLst>
                </p:cNvPr>
                <p:cNvCxnSpPr>
                  <a:cxnSpLocks/>
                  <a:endCxn id="126" idx="4"/>
                </p:cNvCxnSpPr>
                <p:nvPr/>
              </p:nvCxnSpPr>
              <p:spPr>
                <a:xfrm flipH="1" flipV="1">
                  <a:off x="1198266" y="3422182"/>
                  <a:ext cx="2236" cy="296032"/>
                </a:xfrm>
                <a:prstGeom prst="line">
                  <a:avLst/>
                </a:prstGeom>
                <a:ln w="25400" cap="rnd">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72" name="Group 71">
              <a:extLst>
                <a:ext uri="{FF2B5EF4-FFF2-40B4-BE49-F238E27FC236}">
                  <a16:creationId xmlns:a16="http://schemas.microsoft.com/office/drawing/2014/main" id="{F6CAA547-292A-46B6-B068-6DADE497D104}"/>
                </a:ext>
              </a:extLst>
            </p:cNvPr>
            <p:cNvGrpSpPr/>
            <p:nvPr/>
          </p:nvGrpSpPr>
          <p:grpSpPr>
            <a:xfrm>
              <a:off x="7080700" y="2558689"/>
              <a:ext cx="3868125" cy="1865943"/>
              <a:chOff x="5627322" y="4053671"/>
              <a:chExt cx="3945688" cy="1903359"/>
            </a:xfrm>
          </p:grpSpPr>
          <p:grpSp>
            <p:nvGrpSpPr>
              <p:cNvPr id="116" name="Group 115">
                <a:extLst>
                  <a:ext uri="{FF2B5EF4-FFF2-40B4-BE49-F238E27FC236}">
                    <a16:creationId xmlns:a16="http://schemas.microsoft.com/office/drawing/2014/main" id="{1B90D3CF-0D74-4F16-9448-6D8402404ED3}"/>
                  </a:ext>
                </a:extLst>
              </p:cNvPr>
              <p:cNvGrpSpPr/>
              <p:nvPr/>
            </p:nvGrpSpPr>
            <p:grpSpPr>
              <a:xfrm>
                <a:off x="8620595" y="5204859"/>
                <a:ext cx="952415" cy="752171"/>
                <a:chOff x="8139571" y="4757257"/>
                <a:chExt cx="952415" cy="752171"/>
              </a:xfrm>
            </p:grpSpPr>
            <p:sp>
              <p:nvSpPr>
                <p:cNvPr id="118" name="TextBox 117">
                  <a:extLst>
                    <a:ext uri="{FF2B5EF4-FFF2-40B4-BE49-F238E27FC236}">
                      <a16:creationId xmlns:a16="http://schemas.microsoft.com/office/drawing/2014/main" id="{4CF8D5AE-103A-4431-8AA5-E03C52F9F443}"/>
                    </a:ext>
                  </a:extLst>
                </p:cNvPr>
                <p:cNvSpPr txBox="1"/>
                <p:nvPr/>
              </p:nvSpPr>
              <p:spPr>
                <a:xfrm>
                  <a:off x="8139571" y="5263207"/>
                  <a:ext cx="952415" cy="246221"/>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IT Admin</a:t>
                  </a:r>
                </a:p>
              </p:txBody>
            </p:sp>
            <p:sp>
              <p:nvSpPr>
                <p:cNvPr id="119" name="people_3" title="Icon of a person surrounded by brackets">
                  <a:extLst>
                    <a:ext uri="{FF2B5EF4-FFF2-40B4-BE49-F238E27FC236}">
                      <a16:creationId xmlns:a16="http://schemas.microsoft.com/office/drawing/2014/main" id="{F29F556E-E048-41F7-9245-50875D1D196A}"/>
                    </a:ext>
                  </a:extLst>
                </p:cNvPr>
                <p:cNvSpPr>
                  <a:spLocks noChangeAspect="1" noEditPoints="1"/>
                </p:cNvSpPr>
                <p:nvPr/>
              </p:nvSpPr>
              <p:spPr bwMode="auto">
                <a:xfrm>
                  <a:off x="8404023" y="4757257"/>
                  <a:ext cx="423515" cy="426902"/>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25400" cap="rnd">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sp>
            <p:nvSpPr>
              <p:cNvPr id="117" name="Rectangle 116">
                <a:extLst>
                  <a:ext uri="{FF2B5EF4-FFF2-40B4-BE49-F238E27FC236}">
                    <a16:creationId xmlns:a16="http://schemas.microsoft.com/office/drawing/2014/main" id="{DBBC2208-A686-4613-9EEE-77FD4B6A6A34}"/>
                  </a:ext>
                </a:extLst>
              </p:cNvPr>
              <p:cNvSpPr/>
              <p:nvPr/>
            </p:nvSpPr>
            <p:spPr bwMode="auto">
              <a:xfrm>
                <a:off x="5627322" y="4053671"/>
                <a:ext cx="127000" cy="2074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75" name="Group 74">
              <a:extLst>
                <a:ext uri="{FF2B5EF4-FFF2-40B4-BE49-F238E27FC236}">
                  <a16:creationId xmlns:a16="http://schemas.microsoft.com/office/drawing/2014/main" id="{AEF8F713-29AA-4F8C-97CC-FA2F2DFBAC51}"/>
                </a:ext>
              </a:extLst>
            </p:cNvPr>
            <p:cNvGrpSpPr/>
            <p:nvPr/>
          </p:nvGrpSpPr>
          <p:grpSpPr>
            <a:xfrm>
              <a:off x="1267114" y="5199856"/>
              <a:ext cx="6255861" cy="1137417"/>
              <a:chOff x="1292521" y="5303639"/>
              <a:chExt cx="6381304" cy="1160227"/>
            </a:xfrm>
          </p:grpSpPr>
          <p:grpSp>
            <p:nvGrpSpPr>
              <p:cNvPr id="102" name="Group 101">
                <a:extLst>
                  <a:ext uri="{FF2B5EF4-FFF2-40B4-BE49-F238E27FC236}">
                    <a16:creationId xmlns:a16="http://schemas.microsoft.com/office/drawing/2014/main" id="{6E046543-2AA7-431F-9620-7208C947DEBD}"/>
                  </a:ext>
                </a:extLst>
              </p:cNvPr>
              <p:cNvGrpSpPr/>
              <p:nvPr/>
            </p:nvGrpSpPr>
            <p:grpSpPr>
              <a:xfrm>
                <a:off x="1292521" y="5303877"/>
                <a:ext cx="4407529" cy="719178"/>
                <a:chOff x="811497" y="4856275"/>
                <a:chExt cx="4407529" cy="719178"/>
              </a:xfrm>
            </p:grpSpPr>
            <p:grpSp>
              <p:nvGrpSpPr>
                <p:cNvPr id="106" name="Group 105">
                  <a:extLst>
                    <a:ext uri="{FF2B5EF4-FFF2-40B4-BE49-F238E27FC236}">
                      <a16:creationId xmlns:a16="http://schemas.microsoft.com/office/drawing/2014/main" id="{7402C47B-77A2-4849-9E11-07CCF8ABFEDE}"/>
                    </a:ext>
                  </a:extLst>
                </p:cNvPr>
                <p:cNvGrpSpPr/>
                <p:nvPr/>
              </p:nvGrpSpPr>
              <p:grpSpPr>
                <a:xfrm>
                  <a:off x="1198265" y="4856275"/>
                  <a:ext cx="4020761" cy="259811"/>
                  <a:chOff x="1440276" y="4856275"/>
                  <a:chExt cx="2334941" cy="1005269"/>
                </a:xfrm>
              </p:grpSpPr>
              <p:cxnSp>
                <p:nvCxnSpPr>
                  <p:cNvPr id="114" name="Straight Arrow Connector 113">
                    <a:extLst>
                      <a:ext uri="{FF2B5EF4-FFF2-40B4-BE49-F238E27FC236}">
                        <a16:creationId xmlns:a16="http://schemas.microsoft.com/office/drawing/2014/main" id="{2F1D0DDA-3ED5-44B8-AC57-39D195C1DAE8}"/>
                      </a:ext>
                    </a:extLst>
                  </p:cNvPr>
                  <p:cNvCxnSpPr>
                    <a:cxnSpLocks/>
                  </p:cNvCxnSpPr>
                  <p:nvPr/>
                </p:nvCxnSpPr>
                <p:spPr>
                  <a:xfrm>
                    <a:off x="1440276" y="5861544"/>
                    <a:ext cx="2334941" cy="0"/>
                  </a:xfrm>
                  <a:prstGeom prst="straightConnector1">
                    <a:avLst/>
                  </a:prstGeom>
                  <a:ln w="38100" cap="rnd">
                    <a:solidFill>
                      <a:schemeClr val="accent1"/>
                    </a:solidFill>
                    <a:headEnd type="none" w="lg" len="med"/>
                    <a:tailEnd type="triangle" w="med" len="med"/>
                  </a:ln>
                  <a:effectLst/>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30BB4976-E497-4614-9206-360544790B52}"/>
                      </a:ext>
                    </a:extLst>
                  </p:cNvPr>
                  <p:cNvCxnSpPr>
                    <a:cxnSpLocks/>
                  </p:cNvCxnSpPr>
                  <p:nvPr/>
                </p:nvCxnSpPr>
                <p:spPr>
                  <a:xfrm flipV="1">
                    <a:off x="1440276" y="4856275"/>
                    <a:ext cx="0" cy="1005269"/>
                  </a:xfrm>
                  <a:prstGeom prst="straightConnector1">
                    <a:avLst/>
                  </a:prstGeom>
                  <a:ln w="38100" cap="rnd">
                    <a:solidFill>
                      <a:schemeClr val="accent1"/>
                    </a:solidFill>
                    <a:headEnd type="none"/>
                    <a:tailEnd type="none"/>
                  </a:ln>
                  <a:effectLst/>
                </p:spPr>
                <p:style>
                  <a:lnRef idx="1">
                    <a:schemeClr val="accent1"/>
                  </a:lnRef>
                  <a:fillRef idx="0">
                    <a:schemeClr val="accent1"/>
                  </a:fillRef>
                  <a:effectRef idx="0">
                    <a:schemeClr val="accent1"/>
                  </a:effectRef>
                  <a:fontRef idx="minor">
                    <a:schemeClr val="tx1"/>
                  </a:fontRef>
                </p:style>
              </p:cxnSp>
            </p:grpSp>
            <p:sp>
              <p:nvSpPr>
                <p:cNvPr id="107" name="TextBox 106">
                  <a:extLst>
                    <a:ext uri="{FF2B5EF4-FFF2-40B4-BE49-F238E27FC236}">
                      <a16:creationId xmlns:a16="http://schemas.microsoft.com/office/drawing/2014/main" id="{D22A7964-369D-4963-AFE8-1A6A3F473466}"/>
                    </a:ext>
                  </a:extLst>
                </p:cNvPr>
                <p:cNvSpPr txBox="1"/>
                <p:nvPr/>
              </p:nvSpPr>
              <p:spPr>
                <a:xfrm>
                  <a:off x="811497" y="5039142"/>
                  <a:ext cx="368691" cy="153888"/>
                </a:xfrm>
                <a:prstGeom prst="rect">
                  <a:avLst/>
                </a:prstGeom>
                <a:noFill/>
              </p:spPr>
              <p:txBody>
                <a:bodyPr wrap="square" lIns="0" tIns="0" rIns="0" bIns="0" rtlCol="0" anchor="t">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49" normalizeH="0" baseline="0" noProof="0">
                      <a:ln>
                        <a:noFill/>
                      </a:ln>
                      <a:solidFill>
                        <a:srgbClr val="0078D7"/>
                      </a:solidFill>
                      <a:effectLst/>
                      <a:uLnTx/>
                      <a:uFillTx/>
                      <a:latin typeface="Segoe UI"/>
                      <a:ea typeface="+mn-ea"/>
                      <a:cs typeface="Segoe UI Semilight" panose="020B0402040204020203" pitchFamily="34" charset="0"/>
                    </a:rPr>
                    <a:t>Ship</a:t>
                  </a:r>
                </a:p>
              </p:txBody>
            </p:sp>
            <p:grpSp>
              <p:nvGrpSpPr>
                <p:cNvPr id="108" name="Group 107">
                  <a:extLst>
                    <a:ext uri="{FF2B5EF4-FFF2-40B4-BE49-F238E27FC236}">
                      <a16:creationId xmlns:a16="http://schemas.microsoft.com/office/drawing/2014/main" id="{C7F9F389-5C28-4E31-B72F-1F753B0EC2D5}"/>
                    </a:ext>
                  </a:extLst>
                </p:cNvPr>
                <p:cNvGrpSpPr/>
                <p:nvPr/>
              </p:nvGrpSpPr>
              <p:grpSpPr>
                <a:xfrm>
                  <a:off x="2483993" y="4880381"/>
                  <a:ext cx="2216953" cy="695072"/>
                  <a:chOff x="1508536" y="4880381"/>
                  <a:chExt cx="2216953" cy="695072"/>
                </a:xfrm>
              </p:grpSpPr>
              <p:sp>
                <p:nvSpPr>
                  <p:cNvPr id="109" name="TextBox 108">
                    <a:extLst>
                      <a:ext uri="{FF2B5EF4-FFF2-40B4-BE49-F238E27FC236}">
                        <a16:creationId xmlns:a16="http://schemas.microsoft.com/office/drawing/2014/main" id="{0CEB39D2-94EF-4C94-989C-E0F3E0372E08}"/>
                      </a:ext>
                    </a:extLst>
                  </p:cNvPr>
                  <p:cNvSpPr txBox="1"/>
                  <p:nvPr/>
                </p:nvSpPr>
                <p:spPr>
                  <a:xfrm>
                    <a:off x="1508536" y="5421565"/>
                    <a:ext cx="2216953" cy="153888"/>
                  </a:xfrm>
                  <a:prstGeom prst="rect">
                    <a:avLst/>
                  </a:prstGeom>
                  <a:noFill/>
                </p:spPr>
                <p:txBody>
                  <a:bodyPr wrap="square" lIns="0" tIns="0" rIns="0" bIns="0" rtlCol="0" anchor="t">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Deliver direct to Employee</a:t>
                    </a:r>
                  </a:p>
                </p:txBody>
              </p:sp>
              <p:grpSp>
                <p:nvGrpSpPr>
                  <p:cNvPr id="110" name="Group 4">
                    <a:extLst>
                      <a:ext uri="{FF2B5EF4-FFF2-40B4-BE49-F238E27FC236}">
                        <a16:creationId xmlns:a16="http://schemas.microsoft.com/office/drawing/2014/main" id="{4BFFCADB-F471-4458-A0D4-C2D0E183F5C8}"/>
                      </a:ext>
                    </a:extLst>
                  </p:cNvPr>
                  <p:cNvGrpSpPr>
                    <a:grpSpLocks noChangeAspect="1"/>
                  </p:cNvGrpSpPr>
                  <p:nvPr/>
                </p:nvGrpSpPr>
                <p:grpSpPr bwMode="auto">
                  <a:xfrm>
                    <a:off x="1962128" y="4880381"/>
                    <a:ext cx="544987" cy="444866"/>
                    <a:chOff x="-1031" y="1753"/>
                    <a:chExt cx="1007" cy="822"/>
                  </a:xfrm>
                  <a:solidFill>
                    <a:schemeClr val="bg1"/>
                  </a:solidFill>
                </p:grpSpPr>
                <p:sp>
                  <p:nvSpPr>
                    <p:cNvPr id="111" name="Freeform 5">
                      <a:extLst>
                        <a:ext uri="{FF2B5EF4-FFF2-40B4-BE49-F238E27FC236}">
                          <a16:creationId xmlns:a16="http://schemas.microsoft.com/office/drawing/2014/main" id="{1F1D8EBD-CC6D-44A9-AA55-783F77B8F453}"/>
                        </a:ext>
                      </a:extLst>
                    </p:cNvPr>
                    <p:cNvSpPr>
                      <a:spLocks/>
                    </p:cNvSpPr>
                    <p:nvPr/>
                  </p:nvSpPr>
                  <p:spPr bwMode="auto">
                    <a:xfrm>
                      <a:off x="-1031" y="1973"/>
                      <a:ext cx="1007" cy="602"/>
                    </a:xfrm>
                    <a:custGeom>
                      <a:avLst/>
                      <a:gdLst>
                        <a:gd name="T0" fmla="*/ 506 w 1007"/>
                        <a:gd name="T1" fmla="*/ 119 h 602"/>
                        <a:gd name="T2" fmla="*/ 696 w 1007"/>
                        <a:gd name="T3" fmla="*/ 254 h 602"/>
                        <a:gd name="T4" fmla="*/ 1007 w 1007"/>
                        <a:gd name="T5" fmla="*/ 104 h 602"/>
                        <a:gd name="T6" fmla="*/ 826 w 1007"/>
                        <a:gd name="T7" fmla="*/ 0 h 602"/>
                        <a:gd name="T8" fmla="*/ 503 w 1007"/>
                        <a:gd name="T9" fmla="*/ 118 h 602"/>
                        <a:gd name="T10" fmla="*/ 182 w 1007"/>
                        <a:gd name="T11" fmla="*/ 0 h 602"/>
                        <a:gd name="T12" fmla="*/ 0 w 1007"/>
                        <a:gd name="T13" fmla="*/ 104 h 602"/>
                        <a:gd name="T14" fmla="*/ 310 w 1007"/>
                        <a:gd name="T15" fmla="*/ 254 h 602"/>
                        <a:gd name="T16" fmla="*/ 503 w 1007"/>
                        <a:gd name="T17" fmla="*/ 118 h 602"/>
                        <a:gd name="T18" fmla="*/ 503 w 1007"/>
                        <a:gd name="T19" fmla="*/ 118 h 602"/>
                        <a:gd name="T20" fmla="*/ 324 w 1007"/>
                        <a:gd name="T21" fmla="*/ 302 h 602"/>
                        <a:gd name="T22" fmla="*/ 196 w 1007"/>
                        <a:gd name="T23" fmla="*/ 229 h 602"/>
                        <a:gd name="T24" fmla="*/ 196 w 1007"/>
                        <a:gd name="T25" fmla="*/ 460 h 602"/>
                        <a:gd name="T26" fmla="*/ 503 w 1007"/>
                        <a:gd name="T27" fmla="*/ 602 h 602"/>
                        <a:gd name="T28" fmla="*/ 811 w 1007"/>
                        <a:gd name="T29" fmla="*/ 460 h 602"/>
                        <a:gd name="T30" fmla="*/ 811 w 1007"/>
                        <a:gd name="T31" fmla="*/ 229 h 602"/>
                        <a:gd name="T32" fmla="*/ 684 w 1007"/>
                        <a:gd name="T33" fmla="*/ 302 h 602"/>
                        <a:gd name="T34" fmla="*/ 506 w 1007"/>
                        <a:gd name="T35" fmla="*/ 119 h 602"/>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217 w 10000"/>
                        <a:gd name="connsiteY10" fmla="*/ 5017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804 h 10000"/>
                        <a:gd name="connsiteX16" fmla="*/ 6792 w 10000"/>
                        <a:gd name="connsiteY16" fmla="*/ 5017 h 10000"/>
                        <a:gd name="connsiteX17" fmla="*/ 5025 w 10000"/>
                        <a:gd name="connsiteY17" fmla="*/ 1977 h 10000"/>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062 w 10000"/>
                        <a:gd name="connsiteY10" fmla="*/ 4201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804 h 10000"/>
                        <a:gd name="connsiteX16" fmla="*/ 6792 w 10000"/>
                        <a:gd name="connsiteY16" fmla="*/ 5017 h 10000"/>
                        <a:gd name="connsiteX17" fmla="*/ 5025 w 10000"/>
                        <a:gd name="connsiteY17" fmla="*/ 1977 h 10000"/>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062 w 10000"/>
                        <a:gd name="connsiteY10" fmla="*/ 4201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804 h 10000"/>
                        <a:gd name="connsiteX16" fmla="*/ 6969 w 10000"/>
                        <a:gd name="connsiteY16" fmla="*/ 4313 h 10000"/>
                        <a:gd name="connsiteX17" fmla="*/ 5025 w 10000"/>
                        <a:gd name="connsiteY17" fmla="*/ 1977 h 10000"/>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062 w 10000"/>
                        <a:gd name="connsiteY10" fmla="*/ 4201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322 h 10000"/>
                        <a:gd name="connsiteX16" fmla="*/ 6969 w 10000"/>
                        <a:gd name="connsiteY16" fmla="*/ 4313 h 10000"/>
                        <a:gd name="connsiteX17" fmla="*/ 5025 w 10000"/>
                        <a:gd name="connsiteY17" fmla="*/ 1977 h 10000"/>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062 w 10000"/>
                        <a:gd name="connsiteY10" fmla="*/ 4201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322 h 10000"/>
                        <a:gd name="connsiteX16" fmla="*/ 6947 w 10000"/>
                        <a:gd name="connsiteY16" fmla="*/ 4202 h 10000"/>
                        <a:gd name="connsiteX17" fmla="*/ 5025 w 10000"/>
                        <a:gd name="connsiteY17" fmla="*/ 197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5025" y="1977"/>
                          </a:moveTo>
                          <a:lnTo>
                            <a:pt x="6912" y="4219"/>
                          </a:lnTo>
                          <a:lnTo>
                            <a:pt x="10000" y="1728"/>
                          </a:lnTo>
                          <a:lnTo>
                            <a:pt x="8203" y="0"/>
                          </a:lnTo>
                          <a:lnTo>
                            <a:pt x="4995" y="1960"/>
                          </a:lnTo>
                          <a:lnTo>
                            <a:pt x="1807" y="0"/>
                          </a:lnTo>
                          <a:lnTo>
                            <a:pt x="0" y="1728"/>
                          </a:lnTo>
                          <a:lnTo>
                            <a:pt x="3078" y="4219"/>
                          </a:lnTo>
                          <a:lnTo>
                            <a:pt x="4995" y="1960"/>
                          </a:lnTo>
                          <a:lnTo>
                            <a:pt x="4995" y="1960"/>
                          </a:lnTo>
                          <a:lnTo>
                            <a:pt x="3062" y="4201"/>
                          </a:lnTo>
                          <a:lnTo>
                            <a:pt x="1924" y="3248"/>
                          </a:lnTo>
                          <a:cubicBezTo>
                            <a:pt x="1931" y="4712"/>
                            <a:pt x="1939" y="6177"/>
                            <a:pt x="1946" y="7641"/>
                          </a:cubicBezTo>
                          <a:lnTo>
                            <a:pt x="4995" y="10000"/>
                          </a:lnTo>
                          <a:lnTo>
                            <a:pt x="8054" y="7641"/>
                          </a:lnTo>
                          <a:lnTo>
                            <a:pt x="8054" y="3322"/>
                          </a:lnTo>
                          <a:lnTo>
                            <a:pt x="6947" y="4202"/>
                          </a:lnTo>
                          <a:lnTo>
                            <a:pt x="5025" y="1977"/>
                          </a:lnTo>
                          <a:close/>
                        </a:path>
                      </a:pathLst>
                    </a:custGeom>
                    <a:grpFill/>
                    <a:ln w="25400">
                      <a:solidFill>
                        <a:srgbClr val="000000"/>
                      </a:solidFill>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282828"/>
                        </a:solidFill>
                        <a:effectLst/>
                        <a:uLnTx/>
                        <a:uFillTx/>
                        <a:latin typeface="Segoe UI"/>
                        <a:ea typeface="+mn-ea"/>
                        <a:cs typeface="+mn-cs"/>
                      </a:endParaRPr>
                    </a:p>
                  </p:txBody>
                </p:sp>
                <p:sp>
                  <p:nvSpPr>
                    <p:cNvPr id="112" name="Freeform 6">
                      <a:extLst>
                        <a:ext uri="{FF2B5EF4-FFF2-40B4-BE49-F238E27FC236}">
                          <a16:creationId xmlns:a16="http://schemas.microsoft.com/office/drawing/2014/main" id="{96E4F0AD-F268-41A1-9D4F-98916060E06B}"/>
                        </a:ext>
                      </a:extLst>
                    </p:cNvPr>
                    <p:cNvSpPr>
                      <a:spLocks/>
                    </p:cNvSpPr>
                    <p:nvPr/>
                  </p:nvSpPr>
                  <p:spPr bwMode="auto">
                    <a:xfrm>
                      <a:off x="-983" y="1753"/>
                      <a:ext cx="455" cy="220"/>
                    </a:xfrm>
                    <a:custGeom>
                      <a:avLst/>
                      <a:gdLst>
                        <a:gd name="T0" fmla="*/ 326 w 455"/>
                        <a:gd name="T1" fmla="*/ 0 h 220"/>
                        <a:gd name="T2" fmla="*/ 0 w 455"/>
                        <a:gd name="T3" fmla="*/ 72 h 220"/>
                        <a:gd name="T4" fmla="*/ 134 w 455"/>
                        <a:gd name="T5" fmla="*/ 220 h 220"/>
                        <a:gd name="T6" fmla="*/ 455 w 455"/>
                        <a:gd name="T7" fmla="*/ 130 h 220"/>
                        <a:gd name="T8" fmla="*/ 326 w 455"/>
                        <a:gd name="T9" fmla="*/ 0 h 220"/>
                      </a:gdLst>
                      <a:ahLst/>
                      <a:cxnLst>
                        <a:cxn ang="0">
                          <a:pos x="T0" y="T1"/>
                        </a:cxn>
                        <a:cxn ang="0">
                          <a:pos x="T2" y="T3"/>
                        </a:cxn>
                        <a:cxn ang="0">
                          <a:pos x="T4" y="T5"/>
                        </a:cxn>
                        <a:cxn ang="0">
                          <a:pos x="T6" y="T7"/>
                        </a:cxn>
                        <a:cxn ang="0">
                          <a:pos x="T8" y="T9"/>
                        </a:cxn>
                      </a:cxnLst>
                      <a:rect l="0" t="0" r="r" b="b"/>
                      <a:pathLst>
                        <a:path w="455" h="220">
                          <a:moveTo>
                            <a:pt x="326" y="0"/>
                          </a:moveTo>
                          <a:lnTo>
                            <a:pt x="0" y="72"/>
                          </a:lnTo>
                          <a:lnTo>
                            <a:pt x="134" y="220"/>
                          </a:lnTo>
                          <a:lnTo>
                            <a:pt x="455" y="130"/>
                          </a:lnTo>
                          <a:lnTo>
                            <a:pt x="326" y="0"/>
                          </a:lnTo>
                          <a:close/>
                        </a:path>
                      </a:pathLst>
                    </a:custGeom>
                    <a:grpFill/>
                    <a:ln w="25400">
                      <a:solidFill>
                        <a:srgbClr val="000000"/>
                      </a:solidFill>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282828"/>
                        </a:solidFill>
                        <a:effectLst/>
                        <a:uLnTx/>
                        <a:uFillTx/>
                        <a:latin typeface="Segoe UI"/>
                        <a:ea typeface="+mn-ea"/>
                        <a:cs typeface="+mn-cs"/>
                      </a:endParaRPr>
                    </a:p>
                  </p:txBody>
                </p:sp>
                <p:sp>
                  <p:nvSpPr>
                    <p:cNvPr id="113" name="Freeform 7">
                      <a:extLst>
                        <a:ext uri="{FF2B5EF4-FFF2-40B4-BE49-F238E27FC236}">
                          <a16:creationId xmlns:a16="http://schemas.microsoft.com/office/drawing/2014/main" id="{B7BF28D7-873A-422C-B6CA-65D1A662D3E1}"/>
                        </a:ext>
                      </a:extLst>
                    </p:cNvPr>
                    <p:cNvSpPr>
                      <a:spLocks/>
                    </p:cNvSpPr>
                    <p:nvPr/>
                  </p:nvSpPr>
                  <p:spPr bwMode="auto">
                    <a:xfrm>
                      <a:off x="-526" y="1753"/>
                      <a:ext cx="454" cy="220"/>
                    </a:xfrm>
                    <a:custGeom>
                      <a:avLst/>
                      <a:gdLst>
                        <a:gd name="T0" fmla="*/ 128 w 454"/>
                        <a:gd name="T1" fmla="*/ 0 h 220"/>
                        <a:gd name="T2" fmla="*/ 0 w 454"/>
                        <a:gd name="T3" fmla="*/ 130 h 220"/>
                        <a:gd name="T4" fmla="*/ 321 w 454"/>
                        <a:gd name="T5" fmla="*/ 220 h 220"/>
                        <a:gd name="T6" fmla="*/ 454 w 454"/>
                        <a:gd name="T7" fmla="*/ 72 h 220"/>
                        <a:gd name="T8" fmla="*/ 128 w 454"/>
                        <a:gd name="T9" fmla="*/ 0 h 220"/>
                      </a:gdLst>
                      <a:ahLst/>
                      <a:cxnLst>
                        <a:cxn ang="0">
                          <a:pos x="T0" y="T1"/>
                        </a:cxn>
                        <a:cxn ang="0">
                          <a:pos x="T2" y="T3"/>
                        </a:cxn>
                        <a:cxn ang="0">
                          <a:pos x="T4" y="T5"/>
                        </a:cxn>
                        <a:cxn ang="0">
                          <a:pos x="T6" y="T7"/>
                        </a:cxn>
                        <a:cxn ang="0">
                          <a:pos x="T8" y="T9"/>
                        </a:cxn>
                      </a:cxnLst>
                      <a:rect l="0" t="0" r="r" b="b"/>
                      <a:pathLst>
                        <a:path w="454" h="220">
                          <a:moveTo>
                            <a:pt x="128" y="0"/>
                          </a:moveTo>
                          <a:lnTo>
                            <a:pt x="0" y="130"/>
                          </a:lnTo>
                          <a:lnTo>
                            <a:pt x="321" y="220"/>
                          </a:lnTo>
                          <a:lnTo>
                            <a:pt x="454" y="72"/>
                          </a:lnTo>
                          <a:lnTo>
                            <a:pt x="128" y="0"/>
                          </a:lnTo>
                          <a:close/>
                        </a:path>
                      </a:pathLst>
                    </a:custGeom>
                    <a:grpFill/>
                    <a:ln w="25400">
                      <a:solidFill>
                        <a:srgbClr val="000000"/>
                      </a:solidFill>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282828"/>
                        </a:solidFill>
                        <a:effectLst/>
                        <a:uLnTx/>
                        <a:uFillTx/>
                        <a:latin typeface="Segoe UI"/>
                        <a:ea typeface="+mn-ea"/>
                        <a:cs typeface="+mn-cs"/>
                      </a:endParaRPr>
                    </a:p>
                  </p:txBody>
                </p:sp>
              </p:grpSp>
            </p:grpSp>
          </p:grpSp>
          <p:grpSp>
            <p:nvGrpSpPr>
              <p:cNvPr id="103" name="Group 102">
                <a:extLst>
                  <a:ext uri="{FF2B5EF4-FFF2-40B4-BE49-F238E27FC236}">
                    <a16:creationId xmlns:a16="http://schemas.microsoft.com/office/drawing/2014/main" id="{975E1F5D-48E7-4A7A-BD66-E2FE9676E065}"/>
                  </a:ext>
                </a:extLst>
              </p:cNvPr>
              <p:cNvGrpSpPr/>
              <p:nvPr/>
            </p:nvGrpSpPr>
            <p:grpSpPr>
              <a:xfrm>
                <a:off x="5332384" y="5303639"/>
                <a:ext cx="2341441" cy="1160227"/>
                <a:chOff x="-868643" y="4853801"/>
                <a:chExt cx="2341441" cy="1160227"/>
              </a:xfrm>
            </p:grpSpPr>
            <p:sp>
              <p:nvSpPr>
                <p:cNvPr id="104" name="Rectangle 103">
                  <a:extLst>
                    <a:ext uri="{FF2B5EF4-FFF2-40B4-BE49-F238E27FC236}">
                      <a16:creationId xmlns:a16="http://schemas.microsoft.com/office/drawing/2014/main" id="{8AE62F5E-7AD3-44EC-B1F8-88E567F84A0F}"/>
                    </a:ext>
                  </a:extLst>
                </p:cNvPr>
                <p:cNvSpPr/>
                <p:nvPr/>
              </p:nvSpPr>
              <p:spPr>
                <a:xfrm>
                  <a:off x="-868643" y="5488113"/>
                  <a:ext cx="2341441" cy="525915"/>
                </a:xfrm>
                <a:prstGeom prst="rect">
                  <a:avLst/>
                </a:prstGeom>
              </p:spPr>
              <p:txBody>
                <a:bodyPr wrap="square" lIns="0" tIns="0" rIns="0" bIns="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Employee unboxes device, self-deploys</a:t>
                  </a:r>
                </a:p>
              </p:txBody>
            </p:sp>
            <p:sp>
              <p:nvSpPr>
                <p:cNvPr id="105" name="Touchscreen" title="Icon of a closed hand with one finger touching a screen">
                  <a:extLst>
                    <a:ext uri="{FF2B5EF4-FFF2-40B4-BE49-F238E27FC236}">
                      <a16:creationId xmlns:a16="http://schemas.microsoft.com/office/drawing/2014/main" id="{656EF1DD-50A6-4391-8365-2F2C7A58BAF5}"/>
                    </a:ext>
                  </a:extLst>
                </p:cNvPr>
                <p:cNvSpPr>
                  <a:spLocks noChangeAspect="1" noEditPoints="1"/>
                </p:cNvSpPr>
                <p:nvPr/>
              </p:nvSpPr>
              <p:spPr bwMode="auto">
                <a:xfrm>
                  <a:off x="-236786" y="4853801"/>
                  <a:ext cx="608389" cy="570425"/>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solidFill>
                  <a:srgbClr val="FFFFFF"/>
                </a:solidFill>
                <a:ln w="25400" cap="sq">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8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grpSp>
          <p:nvGrpSpPr>
            <p:cNvPr id="79" name="Group 78">
              <a:extLst>
                <a:ext uri="{FF2B5EF4-FFF2-40B4-BE49-F238E27FC236}">
                  <a16:creationId xmlns:a16="http://schemas.microsoft.com/office/drawing/2014/main" id="{47AD73CE-4983-48BE-B16C-36CE96903D2D}"/>
                </a:ext>
              </a:extLst>
            </p:cNvPr>
            <p:cNvGrpSpPr/>
            <p:nvPr/>
          </p:nvGrpSpPr>
          <p:grpSpPr>
            <a:xfrm>
              <a:off x="9014763" y="1116750"/>
              <a:ext cx="2866312" cy="1572347"/>
              <a:chOff x="7810579" y="890868"/>
              <a:chExt cx="3576263" cy="1961798"/>
            </a:xfrm>
          </p:grpSpPr>
          <p:sp>
            <p:nvSpPr>
              <p:cNvPr id="100" name="TextBox 99">
                <a:extLst>
                  <a:ext uri="{FF2B5EF4-FFF2-40B4-BE49-F238E27FC236}">
                    <a16:creationId xmlns:a16="http://schemas.microsoft.com/office/drawing/2014/main" id="{BD7D3117-5D1D-414A-B409-BEF3BB6177AD}"/>
                  </a:ext>
                </a:extLst>
              </p:cNvPr>
              <p:cNvSpPr txBox="1"/>
              <p:nvPr/>
            </p:nvSpPr>
            <p:spPr>
              <a:xfrm>
                <a:off x="8361573" y="1942319"/>
                <a:ext cx="2474273" cy="30104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Intune</a:t>
                </a:r>
              </a:p>
            </p:txBody>
          </p:sp>
          <p:sp>
            <p:nvSpPr>
              <p:cNvPr id="101" name="Freeform 13" title="Icon of a cloud">
                <a:extLst>
                  <a:ext uri="{FF2B5EF4-FFF2-40B4-BE49-F238E27FC236}">
                    <a16:creationId xmlns:a16="http://schemas.microsoft.com/office/drawing/2014/main" id="{6EB865C9-EBBE-4299-A92D-FEB8D4585DFE}"/>
                  </a:ext>
                </a:extLst>
              </p:cNvPr>
              <p:cNvSpPr>
                <a:spLocks noChangeAspect="1"/>
              </p:cNvSpPr>
              <p:nvPr/>
            </p:nvSpPr>
            <p:spPr bwMode="auto">
              <a:xfrm>
                <a:off x="7810579" y="890868"/>
                <a:ext cx="3576263"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0" name="Group 79">
              <a:extLst>
                <a:ext uri="{FF2B5EF4-FFF2-40B4-BE49-F238E27FC236}">
                  <a16:creationId xmlns:a16="http://schemas.microsoft.com/office/drawing/2014/main" id="{D0B07CAB-CA34-4EB4-B688-E256047B28ED}"/>
                </a:ext>
              </a:extLst>
            </p:cNvPr>
            <p:cNvGrpSpPr/>
            <p:nvPr/>
          </p:nvGrpSpPr>
          <p:grpSpPr>
            <a:xfrm>
              <a:off x="3860800" y="1116750"/>
              <a:ext cx="2866312" cy="1572347"/>
              <a:chOff x="7810579" y="890868"/>
              <a:chExt cx="3576263" cy="1961798"/>
            </a:xfrm>
          </p:grpSpPr>
          <p:sp>
            <p:nvSpPr>
              <p:cNvPr id="98" name="TextBox 97">
                <a:extLst>
                  <a:ext uri="{FF2B5EF4-FFF2-40B4-BE49-F238E27FC236}">
                    <a16:creationId xmlns:a16="http://schemas.microsoft.com/office/drawing/2014/main" id="{E1A4342E-DE6D-4581-94ED-6E5A0F8E3319}"/>
                  </a:ext>
                </a:extLst>
              </p:cNvPr>
              <p:cNvSpPr txBox="1"/>
              <p:nvPr/>
            </p:nvSpPr>
            <p:spPr>
              <a:xfrm>
                <a:off x="8361573" y="1942319"/>
                <a:ext cx="2474273" cy="30104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Windows Autopilot</a:t>
                </a:r>
              </a:p>
            </p:txBody>
          </p:sp>
          <p:sp>
            <p:nvSpPr>
              <p:cNvPr id="99" name="Freeform 13" title="Icon of a cloud">
                <a:extLst>
                  <a:ext uri="{FF2B5EF4-FFF2-40B4-BE49-F238E27FC236}">
                    <a16:creationId xmlns:a16="http://schemas.microsoft.com/office/drawing/2014/main" id="{044D5BC9-B388-46FC-A527-2987A242D6B6}"/>
                  </a:ext>
                </a:extLst>
              </p:cNvPr>
              <p:cNvSpPr>
                <a:spLocks noChangeAspect="1"/>
              </p:cNvSpPr>
              <p:nvPr/>
            </p:nvSpPr>
            <p:spPr bwMode="auto">
              <a:xfrm>
                <a:off x="7810579" y="890868"/>
                <a:ext cx="3576263"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3" name="Group 82">
              <a:extLst>
                <a:ext uri="{FF2B5EF4-FFF2-40B4-BE49-F238E27FC236}">
                  <a16:creationId xmlns:a16="http://schemas.microsoft.com/office/drawing/2014/main" id="{6900920D-7B82-4E00-9AFC-CD9B0D607F60}"/>
                </a:ext>
              </a:extLst>
            </p:cNvPr>
            <p:cNvGrpSpPr/>
            <p:nvPr/>
          </p:nvGrpSpPr>
          <p:grpSpPr>
            <a:xfrm rot="16200000">
              <a:off x="7824399" y="1550941"/>
              <a:ext cx="220593" cy="1873281"/>
              <a:chOff x="10195634" y="2660453"/>
              <a:chExt cx="225016" cy="1910844"/>
            </a:xfrm>
          </p:grpSpPr>
          <p:cxnSp>
            <p:nvCxnSpPr>
              <p:cNvPr id="96" name="Straight Arrow Connector 95">
                <a:extLst>
                  <a:ext uri="{FF2B5EF4-FFF2-40B4-BE49-F238E27FC236}">
                    <a16:creationId xmlns:a16="http://schemas.microsoft.com/office/drawing/2014/main" id="{D19C208C-A4A7-4CAC-9AAC-23CEE7A6AF46}"/>
                  </a:ext>
                </a:extLst>
              </p:cNvPr>
              <p:cNvCxnSpPr>
                <a:cxnSpLocks/>
              </p:cNvCxnSpPr>
              <p:nvPr/>
            </p:nvCxnSpPr>
            <p:spPr>
              <a:xfrm flipV="1">
                <a:off x="10195634" y="2660453"/>
                <a:ext cx="0" cy="1910844"/>
              </a:xfrm>
              <a:prstGeom prst="straightConnector1">
                <a:avLst/>
              </a:prstGeom>
              <a:ln w="38100" cap="rnd">
                <a:solidFill>
                  <a:schemeClr val="accent1"/>
                </a:solidFill>
                <a:headEnd type="triangle"/>
                <a:tailEnd type="triangle"/>
              </a:ln>
              <a:effectLst/>
            </p:spPr>
            <p:style>
              <a:lnRef idx="1">
                <a:schemeClr val="accent1"/>
              </a:lnRef>
              <a:fillRef idx="0">
                <a:schemeClr val="accent1"/>
              </a:fillRef>
              <a:effectRef idx="0">
                <a:schemeClr val="accent1"/>
              </a:effectRef>
              <a:fontRef idx="minor">
                <a:schemeClr val="tx1"/>
              </a:fontRef>
            </p:style>
          </p:cxnSp>
          <p:sp>
            <p:nvSpPr>
              <p:cNvPr id="97" name="TextBox 96">
                <a:extLst>
                  <a:ext uri="{FF2B5EF4-FFF2-40B4-BE49-F238E27FC236}">
                    <a16:creationId xmlns:a16="http://schemas.microsoft.com/office/drawing/2014/main" id="{D7D08663-E9D6-4B5F-BA6F-E2944B12E0A9}"/>
                  </a:ext>
                </a:extLst>
              </p:cNvPr>
              <p:cNvSpPr txBox="1"/>
              <p:nvPr/>
            </p:nvSpPr>
            <p:spPr>
              <a:xfrm rot="5400000">
                <a:off x="9828883" y="3538931"/>
                <a:ext cx="1029645" cy="153888"/>
              </a:xfrm>
              <a:prstGeom prst="rect">
                <a:avLst/>
              </a:prstGeom>
              <a:noFill/>
              <a:ln w="38100" cap="rnd">
                <a:noFill/>
              </a:ln>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Device sync</a:t>
                </a:r>
              </a:p>
            </p:txBody>
          </p:sp>
        </p:grpSp>
        <p:grpSp>
          <p:nvGrpSpPr>
            <p:cNvPr id="84" name="Group 83">
              <a:extLst>
                <a:ext uri="{FF2B5EF4-FFF2-40B4-BE49-F238E27FC236}">
                  <a16:creationId xmlns:a16="http://schemas.microsoft.com/office/drawing/2014/main" id="{9745132A-630A-469B-9E3F-B20FF6B3A7DD}"/>
                </a:ext>
              </a:extLst>
            </p:cNvPr>
            <p:cNvGrpSpPr/>
            <p:nvPr/>
          </p:nvGrpSpPr>
          <p:grpSpPr>
            <a:xfrm rot="16200000">
              <a:off x="7824427" y="1143545"/>
              <a:ext cx="220540" cy="1873281"/>
              <a:chOff x="10195634" y="2660453"/>
              <a:chExt cx="224963" cy="1910844"/>
            </a:xfrm>
          </p:grpSpPr>
          <p:cxnSp>
            <p:nvCxnSpPr>
              <p:cNvPr id="86" name="Straight Arrow Connector 85">
                <a:extLst>
                  <a:ext uri="{FF2B5EF4-FFF2-40B4-BE49-F238E27FC236}">
                    <a16:creationId xmlns:a16="http://schemas.microsoft.com/office/drawing/2014/main" id="{FC8F5C19-1E02-4BD9-BF1A-71FEBCA37EBB}"/>
                  </a:ext>
                </a:extLst>
              </p:cNvPr>
              <p:cNvCxnSpPr>
                <a:cxnSpLocks/>
              </p:cNvCxnSpPr>
              <p:nvPr/>
            </p:nvCxnSpPr>
            <p:spPr>
              <a:xfrm flipV="1">
                <a:off x="10195634" y="2660453"/>
                <a:ext cx="0" cy="1910844"/>
              </a:xfrm>
              <a:prstGeom prst="straightConnector1">
                <a:avLst/>
              </a:prstGeom>
              <a:ln w="38100" cap="rnd">
                <a:solidFill>
                  <a:schemeClr val="accent1"/>
                </a:solidFill>
                <a:headEnd type="triangle"/>
                <a:tailEnd type="triangle"/>
              </a:ln>
              <a:effectLst/>
            </p:spPr>
            <p:style>
              <a:lnRef idx="1">
                <a:schemeClr val="accent1"/>
              </a:lnRef>
              <a:fillRef idx="0">
                <a:schemeClr val="accent1"/>
              </a:fillRef>
              <a:effectRef idx="0">
                <a:schemeClr val="accent1"/>
              </a:effectRef>
              <a:fontRef idx="minor">
                <a:schemeClr val="tx1"/>
              </a:fontRef>
            </p:style>
          </p:cxnSp>
          <p:sp>
            <p:nvSpPr>
              <p:cNvPr id="93" name="TextBox 92">
                <a:extLst>
                  <a:ext uri="{FF2B5EF4-FFF2-40B4-BE49-F238E27FC236}">
                    <a16:creationId xmlns:a16="http://schemas.microsoft.com/office/drawing/2014/main" id="{F2EBF758-0D27-474A-95FB-4118C2537075}"/>
                  </a:ext>
                </a:extLst>
              </p:cNvPr>
              <p:cNvSpPr txBox="1"/>
              <p:nvPr/>
            </p:nvSpPr>
            <p:spPr>
              <a:xfrm rot="5400000">
                <a:off x="9590359" y="3548157"/>
                <a:ext cx="1506642" cy="153835"/>
              </a:xfrm>
              <a:prstGeom prst="rect">
                <a:avLst/>
              </a:prstGeom>
              <a:noFill/>
              <a:ln w="38100" cap="rnd">
                <a:noFill/>
              </a:ln>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Autopilot profile sync</a:t>
                </a:r>
              </a:p>
            </p:txBody>
          </p:sp>
        </p:grpSp>
      </p:grpSp>
    </p:spTree>
    <p:extLst>
      <p:ext uri="{BB962C8B-B14F-4D97-AF65-F5344CB8AC3E}">
        <p14:creationId xmlns:p14="http://schemas.microsoft.com/office/powerpoint/2010/main" val="3568310752"/>
      </p:ext>
    </p:extLst>
  </p:cSld>
  <p:clrMapOvr>
    <a:masterClrMapping/>
  </p:clrMapOvr>
  <p:transition>
    <p:fade/>
  </p:transition>
</p:sld>
</file>

<file path=ppt/theme/theme1.xml><?xml version="1.0" encoding="utf-8"?>
<a:theme xmlns:a="http://schemas.openxmlformats.org/drawingml/2006/main" name="Återblick">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rosted Glass">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rueSec-Template.pptx" id="{E335ED9F-D1CD-48A8-849E-3840D7E32204}" vid="{C1BB8815-DF54-4188-B052-A899139DED36}"/>
    </a:ext>
  </a:extLst>
</a:theme>
</file>

<file path=ppt/theme/theme2.xml><?xml version="1.0" encoding="utf-8"?>
<a:theme xmlns:a="http://schemas.openxmlformats.org/drawingml/2006/main" name="Återblick">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rosted Glass">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rueSec-Template.pptx" id="{E335ED9F-D1CD-48A8-849E-3840D7E32204}" vid="{C1BB8815-DF54-4188-B052-A899139DED3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1229</Words>
  <Application>Microsoft Office PowerPoint</Application>
  <PresentationFormat>Widescreen</PresentationFormat>
  <Paragraphs>211</Paragraphs>
  <Slides>21</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21</vt:i4>
      </vt:variant>
    </vt:vector>
  </HeadingPairs>
  <TitlesOfParts>
    <vt:vector size="31" baseType="lpstr">
      <vt:lpstr>Arial</vt:lpstr>
      <vt:lpstr>Calibri</vt:lpstr>
      <vt:lpstr>Raleway</vt:lpstr>
      <vt:lpstr>Raleway Medium</vt:lpstr>
      <vt:lpstr>Roboto</vt:lpstr>
      <vt:lpstr>Segoe UI</vt:lpstr>
      <vt:lpstr>Segoe UI Semibold</vt:lpstr>
      <vt:lpstr>Wingdings</vt:lpstr>
      <vt:lpstr>Återblick</vt:lpstr>
      <vt:lpstr>Återblick</vt:lpstr>
      <vt:lpstr>PowerPoint Presentation</vt:lpstr>
      <vt:lpstr>GET-EXPERTS</vt:lpstr>
      <vt:lpstr>GET-EXPERTS</vt:lpstr>
      <vt:lpstr>Windows Autopilot</vt:lpstr>
      <vt:lpstr>Demo</vt:lpstr>
      <vt:lpstr>Windows Autopilot</vt:lpstr>
      <vt:lpstr>Windows Autopilot // Cross-scenario features</vt:lpstr>
      <vt:lpstr>Windows Autopilot // Cross-scenario features</vt:lpstr>
      <vt:lpstr>Windows Autopilot overview</vt:lpstr>
      <vt:lpstr>User-Driven deployment with Hybrid Azure AD</vt:lpstr>
      <vt:lpstr>User-Driven deployment with Hybrid Azure AD</vt:lpstr>
      <vt:lpstr>Demo</vt:lpstr>
      <vt:lpstr>Windows Autopilot, upcoming features</vt:lpstr>
      <vt:lpstr>Windows Autopilot, future ideas</vt:lpstr>
      <vt:lpstr>PowerShell Deployment Toolkit (PSD)</vt:lpstr>
      <vt:lpstr>Why</vt:lpstr>
      <vt:lpstr>The basics</vt:lpstr>
      <vt:lpstr>Development and Curation Partners</vt:lpstr>
      <vt:lpstr>PSD Solution Development and Design</vt:lpstr>
      <vt:lpstr>Demo</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cp:revision>
  <dcterms:created xsi:type="dcterms:W3CDTF">2019-11-23T08:59:26Z</dcterms:created>
  <dcterms:modified xsi:type="dcterms:W3CDTF">2019-11-23T08:59:35Z</dcterms:modified>
</cp:coreProperties>
</file>

<file path=docProps/thumbnail.jpeg>
</file>